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697"/>
    <p:restoredTop sz="96183"/>
  </p:normalViewPr>
  <p:slideViewPr>
    <p:cSldViewPr snapToGrid="0">
      <p:cViewPr varScale="1">
        <p:scale>
          <a:sx n="106" d="100"/>
          <a:sy n="106" d="100"/>
        </p:scale>
        <p:origin x="216"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DB0F9A-ACDC-4D15-9443-CD90B3C38459}"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04A726F4-3D13-4184-8246-8E404FF13E46}">
      <dgm:prSet phldrT="[Text]"/>
      <dgm:spPr/>
      <dgm:t>
        <a:bodyPr/>
        <a:lstStyle/>
        <a:p>
          <a:r>
            <a:rPr lang="en-US" dirty="0">
              <a:latin typeface="Times New Roman" panose="02020603050405020304" pitchFamily="18" charset="0"/>
              <a:cs typeface="Times New Roman" panose="02020603050405020304" pitchFamily="18" charset="0"/>
            </a:rPr>
            <a:t>list-style-type</a:t>
          </a:r>
        </a:p>
      </dgm:t>
    </dgm:pt>
    <dgm:pt modelId="{D4F2C6FC-8E91-49BC-B44B-60E02859664B}" type="parTrans" cxnId="{DB4CD3CB-EC99-4C48-B84E-3F746E3F7647}">
      <dgm:prSet/>
      <dgm:spPr/>
      <dgm:t>
        <a:bodyPr/>
        <a:lstStyle/>
        <a:p>
          <a:endParaRPr lang="en-US">
            <a:latin typeface="Times New Roman" panose="02020603050405020304" pitchFamily="18" charset="0"/>
            <a:cs typeface="Times New Roman" panose="02020603050405020304" pitchFamily="18" charset="0"/>
          </a:endParaRPr>
        </a:p>
      </dgm:t>
    </dgm:pt>
    <dgm:pt modelId="{BE617198-36DA-48AC-88B8-EAD03082B9C4}" type="sibTrans" cxnId="{DB4CD3CB-EC99-4C48-B84E-3F746E3F7647}">
      <dgm:prSet/>
      <dgm:spPr/>
      <dgm:t>
        <a:bodyPr/>
        <a:lstStyle/>
        <a:p>
          <a:endParaRPr lang="en-US">
            <a:latin typeface="Times New Roman" panose="02020603050405020304" pitchFamily="18" charset="0"/>
            <a:cs typeface="Times New Roman" panose="02020603050405020304" pitchFamily="18" charset="0"/>
          </a:endParaRPr>
        </a:p>
      </dgm:t>
    </dgm:pt>
    <dgm:pt modelId="{BD4655D0-9B02-4738-BDEC-D7D7BB5F679C}">
      <dgm:prSet phldrT="[Text]"/>
      <dgm:spPr/>
      <dgm:t>
        <a:bodyPr/>
        <a:lstStyle/>
        <a:p>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dòng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sách</a:t>
          </a:r>
          <a:r>
            <a:rPr lang="en-US"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hình</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vuông</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hoặc</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hình</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tròn</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chữ</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cái</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hoặc</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chữ</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số</a:t>
          </a:r>
          <a:r>
            <a:rPr lang="en-US" i="1" dirty="0">
              <a:latin typeface="Times New Roman" panose="02020603050405020304" pitchFamily="18" charset="0"/>
              <a:cs typeface="Times New Roman" panose="02020603050405020304" pitchFamily="18" charset="0"/>
            </a:rPr>
            <a:t> la </a:t>
          </a:r>
          <a:r>
            <a:rPr lang="en-US" i="1" dirty="0" err="1">
              <a:latin typeface="Times New Roman" panose="02020603050405020304" pitchFamily="18" charset="0"/>
              <a:cs typeface="Times New Roman" panose="02020603050405020304" pitchFamily="18" charset="0"/>
            </a:rPr>
            <a:t>mã</a:t>
          </a:r>
          <a:r>
            <a:rPr lang="en-US" dirty="0">
              <a:latin typeface="Times New Roman" panose="02020603050405020304" pitchFamily="18" charset="0"/>
              <a:cs typeface="Times New Roman" panose="02020603050405020304" pitchFamily="18" charset="0"/>
            </a:rPr>
            <a:t>).</a:t>
          </a:r>
        </a:p>
      </dgm:t>
    </dgm:pt>
    <dgm:pt modelId="{C5F3ED42-9F46-4829-A0C5-72137D73E588}" type="parTrans" cxnId="{C69A61BB-E7DC-40D9-90E8-C93199E3DDE4}">
      <dgm:prSet/>
      <dgm:spPr/>
      <dgm:t>
        <a:bodyPr/>
        <a:lstStyle/>
        <a:p>
          <a:endParaRPr lang="en-US">
            <a:latin typeface="Times New Roman" panose="02020603050405020304" pitchFamily="18" charset="0"/>
            <a:cs typeface="Times New Roman" panose="02020603050405020304" pitchFamily="18" charset="0"/>
          </a:endParaRPr>
        </a:p>
      </dgm:t>
    </dgm:pt>
    <dgm:pt modelId="{9E55271B-8FD0-460C-8501-B5F71D16E9B5}" type="sibTrans" cxnId="{C69A61BB-E7DC-40D9-90E8-C93199E3DDE4}">
      <dgm:prSet/>
      <dgm:spPr/>
      <dgm:t>
        <a:bodyPr/>
        <a:lstStyle/>
        <a:p>
          <a:endParaRPr lang="en-US">
            <a:latin typeface="Times New Roman" panose="02020603050405020304" pitchFamily="18" charset="0"/>
            <a:cs typeface="Times New Roman" panose="02020603050405020304" pitchFamily="18" charset="0"/>
          </a:endParaRPr>
        </a:p>
      </dgm:t>
    </dgm:pt>
    <dgm:pt modelId="{F68E6E08-63AC-4A16-BB2A-EE97E4CC979C}">
      <dgm:prSet phldrT="[Text]"/>
      <dgm:spPr/>
      <dgm:t>
        <a:bodyPr/>
        <a:lstStyle/>
        <a:p>
          <a:r>
            <a:rPr lang="en-US" dirty="0">
              <a:latin typeface="Times New Roman" panose="02020603050405020304" pitchFamily="18" charset="0"/>
              <a:cs typeface="Times New Roman" panose="02020603050405020304" pitchFamily="18" charset="0"/>
            </a:rPr>
            <a:t>list-style-position</a:t>
          </a:r>
        </a:p>
      </dgm:t>
    </dgm:pt>
    <dgm:pt modelId="{6E446632-1C41-4E2B-AE92-7F6EE702F1A8}" type="parTrans" cxnId="{5697B621-33DA-46D3-B934-E2A250486D7C}">
      <dgm:prSet/>
      <dgm:spPr/>
      <dgm:t>
        <a:bodyPr/>
        <a:lstStyle/>
        <a:p>
          <a:endParaRPr lang="en-US">
            <a:latin typeface="Times New Roman" panose="02020603050405020304" pitchFamily="18" charset="0"/>
            <a:cs typeface="Times New Roman" panose="02020603050405020304" pitchFamily="18" charset="0"/>
          </a:endParaRPr>
        </a:p>
      </dgm:t>
    </dgm:pt>
    <dgm:pt modelId="{DD8FFEF8-A3B3-4F3C-8506-4CFA21D72AEE}" type="sibTrans" cxnId="{5697B621-33DA-46D3-B934-E2A250486D7C}">
      <dgm:prSet/>
      <dgm:spPr/>
      <dgm:t>
        <a:bodyPr/>
        <a:lstStyle/>
        <a:p>
          <a:endParaRPr lang="en-US">
            <a:latin typeface="Times New Roman" panose="02020603050405020304" pitchFamily="18" charset="0"/>
            <a:cs typeface="Times New Roman" panose="02020603050405020304" pitchFamily="18" charset="0"/>
          </a:endParaRPr>
        </a:p>
      </dgm:t>
    </dgm:pt>
    <dgm:pt modelId="{9D4C1D16-9BB5-4193-9DDA-77AC666C848E}">
      <dgm:prSet phldrT="[Text]"/>
      <dgm:spPr/>
      <dgm:t>
        <a:bodyPr/>
        <a:lstStyle/>
        <a:p>
          <a:r>
            <a:rPr lang="en-US" dirty="0" err="1">
              <a:latin typeface="Times New Roman" panose="02020603050405020304" pitchFamily="18" charset="0"/>
              <a:cs typeface="Times New Roman" panose="02020603050405020304" pitchFamily="18" charset="0"/>
            </a:rPr>
            <a:t>Đặt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dòng</a:t>
          </a:r>
          <a:r>
            <a:rPr lang="en-US"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ở</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đầu</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mỗi</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mục</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xuất</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hiện</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bên</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trong</a:t>
          </a:r>
          <a:r>
            <a:rPr lang="en-US" i="1" dirty="0">
              <a:latin typeface="Times New Roman" panose="02020603050405020304" pitchFamily="18" charset="0"/>
              <a:cs typeface="Times New Roman" panose="02020603050405020304" pitchFamily="18" charset="0"/>
            </a:rPr>
            <a:t> hay </a:t>
          </a:r>
          <a:r>
            <a:rPr lang="en-US" i="1" dirty="0" err="1">
              <a:latin typeface="Times New Roman" panose="02020603050405020304" pitchFamily="18" charset="0"/>
              <a:cs typeface="Times New Roman" panose="02020603050405020304" pitchFamily="18" charset="0"/>
            </a:rPr>
            <a:t>bên</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ngoài</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danh</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sách</a:t>
          </a:r>
          <a:r>
            <a:rPr lang="en-US" dirty="0">
              <a:latin typeface="Times New Roman" panose="02020603050405020304" pitchFamily="18" charset="0"/>
              <a:cs typeface="Times New Roman" panose="02020603050405020304" pitchFamily="18" charset="0"/>
            </a:rPr>
            <a:t>.</a:t>
          </a:r>
        </a:p>
      </dgm:t>
    </dgm:pt>
    <dgm:pt modelId="{81E8A4FB-6217-4C86-99DC-8DCA1D534E18}" type="parTrans" cxnId="{8DEBE277-A273-4916-A8B6-51C1F8D48B36}">
      <dgm:prSet/>
      <dgm:spPr/>
      <dgm:t>
        <a:bodyPr/>
        <a:lstStyle/>
        <a:p>
          <a:endParaRPr lang="en-US">
            <a:latin typeface="Times New Roman" panose="02020603050405020304" pitchFamily="18" charset="0"/>
            <a:cs typeface="Times New Roman" panose="02020603050405020304" pitchFamily="18" charset="0"/>
          </a:endParaRPr>
        </a:p>
      </dgm:t>
    </dgm:pt>
    <dgm:pt modelId="{8F47B88B-1EAC-4622-B8CF-7DD9304B547D}" type="sibTrans" cxnId="{8DEBE277-A273-4916-A8B6-51C1F8D48B36}">
      <dgm:prSet/>
      <dgm:spPr/>
      <dgm:t>
        <a:bodyPr/>
        <a:lstStyle/>
        <a:p>
          <a:endParaRPr lang="en-US">
            <a:latin typeface="Times New Roman" panose="02020603050405020304" pitchFamily="18" charset="0"/>
            <a:cs typeface="Times New Roman" panose="02020603050405020304" pitchFamily="18" charset="0"/>
          </a:endParaRPr>
        </a:p>
      </dgm:t>
    </dgm:pt>
    <dgm:pt modelId="{3E78E8D6-9723-4820-AE60-A265616357DF}">
      <dgm:prSet phldrT="[Text]"/>
      <dgm:spPr/>
      <dgm:t>
        <a:bodyPr/>
        <a:lstStyle/>
        <a:p>
          <a:r>
            <a:rPr lang="en-US" dirty="0">
              <a:latin typeface="Times New Roman" panose="02020603050405020304" pitchFamily="18" charset="0"/>
              <a:cs typeface="Times New Roman" panose="02020603050405020304" pitchFamily="18" charset="0"/>
            </a:rPr>
            <a:t>list-style-image</a:t>
          </a:r>
        </a:p>
      </dgm:t>
    </dgm:pt>
    <dgm:pt modelId="{4DB88D3E-5903-4A5E-B056-E89CE17E2A8F}" type="parTrans" cxnId="{4B8FDCCA-2BA9-41B7-8CEA-51EF2FE5D31F}">
      <dgm:prSet/>
      <dgm:spPr/>
      <dgm:t>
        <a:bodyPr/>
        <a:lstStyle/>
        <a:p>
          <a:endParaRPr lang="en-US">
            <a:latin typeface="Times New Roman" panose="02020603050405020304" pitchFamily="18" charset="0"/>
            <a:cs typeface="Times New Roman" panose="02020603050405020304" pitchFamily="18" charset="0"/>
          </a:endParaRPr>
        </a:p>
      </dgm:t>
    </dgm:pt>
    <dgm:pt modelId="{CDE9FD88-61A7-467C-8C6F-D9B25364E9A4}" type="sibTrans" cxnId="{4B8FDCCA-2BA9-41B7-8CEA-51EF2FE5D31F}">
      <dgm:prSet/>
      <dgm:spPr/>
      <dgm:t>
        <a:bodyPr/>
        <a:lstStyle/>
        <a:p>
          <a:endParaRPr lang="en-US">
            <a:latin typeface="Times New Roman" panose="02020603050405020304" pitchFamily="18" charset="0"/>
            <a:cs typeface="Times New Roman" panose="02020603050405020304" pitchFamily="18" charset="0"/>
          </a:endParaRPr>
        </a:p>
      </dgm:t>
    </dgm:pt>
    <dgm:pt modelId="{A66C62EB-0F7E-43C4-AD32-3606013B847D}">
      <dgm:prSet phldrT="[Text]"/>
      <dgm:spPr/>
      <dgm:t>
        <a:bodyPr/>
        <a:lstStyle/>
        <a:p>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tùy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dòng</a:t>
          </a:r>
          <a:r>
            <a:rPr lang="en-US" dirty="0">
              <a:latin typeface="Times New Roman" panose="02020603050405020304" pitchFamily="18" charset="0"/>
              <a:cs typeface="Times New Roman" panose="02020603050405020304" pitchFamily="18" charset="0"/>
            </a:rPr>
            <a:t>.</a:t>
          </a:r>
        </a:p>
      </dgm:t>
    </dgm:pt>
    <dgm:pt modelId="{1DBC673C-B8FE-4A87-9861-20740BE5ABC9}" type="parTrans" cxnId="{16B32D1B-0B73-417A-A868-C19C3F915487}">
      <dgm:prSet/>
      <dgm:spPr/>
      <dgm:t>
        <a:bodyPr/>
        <a:lstStyle/>
        <a:p>
          <a:endParaRPr lang="en-US">
            <a:latin typeface="Times New Roman" panose="02020603050405020304" pitchFamily="18" charset="0"/>
            <a:cs typeface="Times New Roman" panose="02020603050405020304" pitchFamily="18" charset="0"/>
          </a:endParaRPr>
        </a:p>
      </dgm:t>
    </dgm:pt>
    <dgm:pt modelId="{E687C6F6-4C35-40D0-BE15-F748D00FA0F9}" type="sibTrans" cxnId="{16B32D1B-0B73-417A-A868-C19C3F915487}">
      <dgm:prSet/>
      <dgm:spPr/>
      <dgm:t>
        <a:bodyPr/>
        <a:lstStyle/>
        <a:p>
          <a:endParaRPr lang="en-US">
            <a:latin typeface="Times New Roman" panose="02020603050405020304" pitchFamily="18" charset="0"/>
            <a:cs typeface="Times New Roman" panose="02020603050405020304" pitchFamily="18" charset="0"/>
          </a:endParaRPr>
        </a:p>
      </dgm:t>
    </dgm:pt>
    <dgm:pt modelId="{84391FF0-6E98-4E5C-B008-A402D81311D7}" type="pres">
      <dgm:prSet presAssocID="{03DB0F9A-ACDC-4D15-9443-CD90B3C38459}" presName="Name0" presStyleCnt="0">
        <dgm:presLayoutVars>
          <dgm:dir/>
          <dgm:animLvl val="lvl"/>
          <dgm:resizeHandles val="exact"/>
        </dgm:presLayoutVars>
      </dgm:prSet>
      <dgm:spPr/>
    </dgm:pt>
    <dgm:pt modelId="{5769EE3B-B3F5-422D-9E1B-652D36D9E86A}" type="pres">
      <dgm:prSet presAssocID="{03DB0F9A-ACDC-4D15-9443-CD90B3C38459}" presName="tSp" presStyleCnt="0"/>
      <dgm:spPr/>
    </dgm:pt>
    <dgm:pt modelId="{08740CC6-DD01-450F-8B07-956B78402408}" type="pres">
      <dgm:prSet presAssocID="{03DB0F9A-ACDC-4D15-9443-CD90B3C38459}" presName="bSp" presStyleCnt="0"/>
      <dgm:spPr/>
    </dgm:pt>
    <dgm:pt modelId="{C0A104C7-96D2-4423-8B4C-A6678535D3DC}" type="pres">
      <dgm:prSet presAssocID="{03DB0F9A-ACDC-4D15-9443-CD90B3C38459}" presName="process" presStyleCnt="0"/>
      <dgm:spPr/>
    </dgm:pt>
    <dgm:pt modelId="{28BC3E8C-4AB9-49D5-9F9E-23272A125373}" type="pres">
      <dgm:prSet presAssocID="{04A726F4-3D13-4184-8246-8E404FF13E46}" presName="composite1" presStyleCnt="0"/>
      <dgm:spPr/>
    </dgm:pt>
    <dgm:pt modelId="{7D6089DE-2DBD-422B-B639-2EF04FB25926}" type="pres">
      <dgm:prSet presAssocID="{04A726F4-3D13-4184-8246-8E404FF13E46}" presName="dummyNode1" presStyleLbl="node1" presStyleIdx="0" presStyleCnt="3"/>
      <dgm:spPr/>
    </dgm:pt>
    <dgm:pt modelId="{6054B241-C571-44EA-88B8-58172073416B}" type="pres">
      <dgm:prSet presAssocID="{04A726F4-3D13-4184-8246-8E404FF13E46}" presName="childNode1" presStyleLbl="bgAcc1" presStyleIdx="0" presStyleCnt="3">
        <dgm:presLayoutVars>
          <dgm:bulletEnabled val="1"/>
        </dgm:presLayoutVars>
      </dgm:prSet>
      <dgm:spPr/>
    </dgm:pt>
    <dgm:pt modelId="{7357E549-F6A9-40F7-8201-AAF1AA5C7434}" type="pres">
      <dgm:prSet presAssocID="{04A726F4-3D13-4184-8246-8E404FF13E46}" presName="childNode1tx" presStyleLbl="bgAcc1" presStyleIdx="0" presStyleCnt="3">
        <dgm:presLayoutVars>
          <dgm:bulletEnabled val="1"/>
        </dgm:presLayoutVars>
      </dgm:prSet>
      <dgm:spPr/>
    </dgm:pt>
    <dgm:pt modelId="{B8DD4541-8998-434F-ACF1-77D2B5F9A22B}" type="pres">
      <dgm:prSet presAssocID="{04A726F4-3D13-4184-8246-8E404FF13E46}" presName="parentNode1" presStyleLbl="node1" presStyleIdx="0" presStyleCnt="3">
        <dgm:presLayoutVars>
          <dgm:chMax val="1"/>
          <dgm:bulletEnabled val="1"/>
        </dgm:presLayoutVars>
      </dgm:prSet>
      <dgm:spPr/>
    </dgm:pt>
    <dgm:pt modelId="{4FBA07A1-1B11-4414-B278-0E3837A1BC25}" type="pres">
      <dgm:prSet presAssocID="{04A726F4-3D13-4184-8246-8E404FF13E46}" presName="connSite1" presStyleCnt="0"/>
      <dgm:spPr/>
    </dgm:pt>
    <dgm:pt modelId="{9EB513DC-DC82-44D1-AA52-B0F1EAEADD1C}" type="pres">
      <dgm:prSet presAssocID="{BE617198-36DA-48AC-88B8-EAD03082B9C4}" presName="Name9" presStyleLbl="sibTrans2D1" presStyleIdx="0" presStyleCnt="2"/>
      <dgm:spPr/>
    </dgm:pt>
    <dgm:pt modelId="{3CDCF3ED-F8BE-4A58-8ACD-7331398676AC}" type="pres">
      <dgm:prSet presAssocID="{F68E6E08-63AC-4A16-BB2A-EE97E4CC979C}" presName="composite2" presStyleCnt="0"/>
      <dgm:spPr/>
    </dgm:pt>
    <dgm:pt modelId="{85E13A1F-25F5-4BF4-9BC2-152998C468A5}" type="pres">
      <dgm:prSet presAssocID="{F68E6E08-63AC-4A16-BB2A-EE97E4CC979C}" presName="dummyNode2" presStyleLbl="node1" presStyleIdx="0" presStyleCnt="3"/>
      <dgm:spPr/>
    </dgm:pt>
    <dgm:pt modelId="{E5DF26FA-290A-4CC3-AB6D-E412C64FE64B}" type="pres">
      <dgm:prSet presAssocID="{F68E6E08-63AC-4A16-BB2A-EE97E4CC979C}" presName="childNode2" presStyleLbl="bgAcc1" presStyleIdx="1" presStyleCnt="3">
        <dgm:presLayoutVars>
          <dgm:bulletEnabled val="1"/>
        </dgm:presLayoutVars>
      </dgm:prSet>
      <dgm:spPr/>
    </dgm:pt>
    <dgm:pt modelId="{818CC23D-7772-430A-8FED-295E134F835F}" type="pres">
      <dgm:prSet presAssocID="{F68E6E08-63AC-4A16-BB2A-EE97E4CC979C}" presName="childNode2tx" presStyleLbl="bgAcc1" presStyleIdx="1" presStyleCnt="3">
        <dgm:presLayoutVars>
          <dgm:bulletEnabled val="1"/>
        </dgm:presLayoutVars>
      </dgm:prSet>
      <dgm:spPr/>
    </dgm:pt>
    <dgm:pt modelId="{06315B91-112B-49C2-9CFA-295D0ABC5179}" type="pres">
      <dgm:prSet presAssocID="{F68E6E08-63AC-4A16-BB2A-EE97E4CC979C}" presName="parentNode2" presStyleLbl="node1" presStyleIdx="1" presStyleCnt="3">
        <dgm:presLayoutVars>
          <dgm:chMax val="0"/>
          <dgm:bulletEnabled val="1"/>
        </dgm:presLayoutVars>
      </dgm:prSet>
      <dgm:spPr/>
    </dgm:pt>
    <dgm:pt modelId="{438713AF-FD7F-45C6-AC05-26CD66B86D83}" type="pres">
      <dgm:prSet presAssocID="{F68E6E08-63AC-4A16-BB2A-EE97E4CC979C}" presName="connSite2" presStyleCnt="0"/>
      <dgm:spPr/>
    </dgm:pt>
    <dgm:pt modelId="{5D538ED2-00AC-4428-B4A5-9D1AB3D7CAE8}" type="pres">
      <dgm:prSet presAssocID="{DD8FFEF8-A3B3-4F3C-8506-4CFA21D72AEE}" presName="Name18" presStyleLbl="sibTrans2D1" presStyleIdx="1" presStyleCnt="2"/>
      <dgm:spPr/>
    </dgm:pt>
    <dgm:pt modelId="{26724FC0-54B0-43C5-B413-AAC742D59B2D}" type="pres">
      <dgm:prSet presAssocID="{3E78E8D6-9723-4820-AE60-A265616357DF}" presName="composite1" presStyleCnt="0"/>
      <dgm:spPr/>
    </dgm:pt>
    <dgm:pt modelId="{FC38FCF6-5A99-4189-92CA-C4D76800AA28}" type="pres">
      <dgm:prSet presAssocID="{3E78E8D6-9723-4820-AE60-A265616357DF}" presName="dummyNode1" presStyleLbl="node1" presStyleIdx="1" presStyleCnt="3"/>
      <dgm:spPr/>
    </dgm:pt>
    <dgm:pt modelId="{20E78776-A7FD-489C-881F-EE58146ECEAA}" type="pres">
      <dgm:prSet presAssocID="{3E78E8D6-9723-4820-AE60-A265616357DF}" presName="childNode1" presStyleLbl="bgAcc1" presStyleIdx="2" presStyleCnt="3">
        <dgm:presLayoutVars>
          <dgm:bulletEnabled val="1"/>
        </dgm:presLayoutVars>
      </dgm:prSet>
      <dgm:spPr/>
    </dgm:pt>
    <dgm:pt modelId="{386CFFEC-B36D-4CDE-9C01-414A98F2CB25}" type="pres">
      <dgm:prSet presAssocID="{3E78E8D6-9723-4820-AE60-A265616357DF}" presName="childNode1tx" presStyleLbl="bgAcc1" presStyleIdx="2" presStyleCnt="3">
        <dgm:presLayoutVars>
          <dgm:bulletEnabled val="1"/>
        </dgm:presLayoutVars>
      </dgm:prSet>
      <dgm:spPr/>
    </dgm:pt>
    <dgm:pt modelId="{4CB70814-EE0F-4C2D-A305-977BC9761047}" type="pres">
      <dgm:prSet presAssocID="{3E78E8D6-9723-4820-AE60-A265616357DF}" presName="parentNode1" presStyleLbl="node1" presStyleIdx="2" presStyleCnt="3">
        <dgm:presLayoutVars>
          <dgm:chMax val="1"/>
          <dgm:bulletEnabled val="1"/>
        </dgm:presLayoutVars>
      </dgm:prSet>
      <dgm:spPr/>
    </dgm:pt>
    <dgm:pt modelId="{838CC81E-D064-42B9-8419-E5815D95E561}" type="pres">
      <dgm:prSet presAssocID="{3E78E8D6-9723-4820-AE60-A265616357DF}" presName="connSite1" presStyleCnt="0"/>
      <dgm:spPr/>
    </dgm:pt>
  </dgm:ptLst>
  <dgm:cxnLst>
    <dgm:cxn modelId="{16B32D1B-0B73-417A-A868-C19C3F915487}" srcId="{3E78E8D6-9723-4820-AE60-A265616357DF}" destId="{A66C62EB-0F7E-43C4-AD32-3606013B847D}" srcOrd="0" destOrd="0" parTransId="{1DBC673C-B8FE-4A87-9861-20740BE5ABC9}" sibTransId="{E687C6F6-4C35-40D0-BE15-F748D00FA0F9}"/>
    <dgm:cxn modelId="{800F8420-E5CF-4989-BCB7-A43F21955D04}" type="presOf" srcId="{A66C62EB-0F7E-43C4-AD32-3606013B847D}" destId="{386CFFEC-B36D-4CDE-9C01-414A98F2CB25}" srcOrd="1" destOrd="0" presId="urn:microsoft.com/office/officeart/2005/8/layout/hProcess4"/>
    <dgm:cxn modelId="{5697B621-33DA-46D3-B934-E2A250486D7C}" srcId="{03DB0F9A-ACDC-4D15-9443-CD90B3C38459}" destId="{F68E6E08-63AC-4A16-BB2A-EE97E4CC979C}" srcOrd="1" destOrd="0" parTransId="{6E446632-1C41-4E2B-AE92-7F6EE702F1A8}" sibTransId="{DD8FFEF8-A3B3-4F3C-8506-4CFA21D72AEE}"/>
    <dgm:cxn modelId="{AD9C8523-0713-4FD8-BD95-ED9E2081BD5F}" type="presOf" srcId="{03DB0F9A-ACDC-4D15-9443-CD90B3C38459}" destId="{84391FF0-6E98-4E5C-B008-A402D81311D7}" srcOrd="0" destOrd="0" presId="urn:microsoft.com/office/officeart/2005/8/layout/hProcess4"/>
    <dgm:cxn modelId="{7AB0D223-8187-4691-9A74-F3ED1F34213A}" type="presOf" srcId="{9D4C1D16-9BB5-4193-9DDA-77AC666C848E}" destId="{E5DF26FA-290A-4CC3-AB6D-E412C64FE64B}" srcOrd="0" destOrd="0" presId="urn:microsoft.com/office/officeart/2005/8/layout/hProcess4"/>
    <dgm:cxn modelId="{5E832E3A-42AC-40C5-9D76-A058246716AF}" type="presOf" srcId="{BD4655D0-9B02-4738-BDEC-D7D7BB5F679C}" destId="{6054B241-C571-44EA-88B8-58172073416B}" srcOrd="0" destOrd="0" presId="urn:microsoft.com/office/officeart/2005/8/layout/hProcess4"/>
    <dgm:cxn modelId="{B77B876D-35EC-4E66-B1DA-447AFA8FBA3C}" type="presOf" srcId="{04A726F4-3D13-4184-8246-8E404FF13E46}" destId="{B8DD4541-8998-434F-ACF1-77D2B5F9A22B}" srcOrd="0" destOrd="0" presId="urn:microsoft.com/office/officeart/2005/8/layout/hProcess4"/>
    <dgm:cxn modelId="{8DEBE277-A273-4916-A8B6-51C1F8D48B36}" srcId="{F68E6E08-63AC-4A16-BB2A-EE97E4CC979C}" destId="{9D4C1D16-9BB5-4193-9DDA-77AC666C848E}" srcOrd="0" destOrd="0" parTransId="{81E8A4FB-6217-4C86-99DC-8DCA1D534E18}" sibTransId="{8F47B88B-1EAC-4622-B8CF-7DD9304B547D}"/>
    <dgm:cxn modelId="{693D487D-D5B1-4A8E-B365-B60190D20AB3}" type="presOf" srcId="{BD4655D0-9B02-4738-BDEC-D7D7BB5F679C}" destId="{7357E549-F6A9-40F7-8201-AAF1AA5C7434}" srcOrd="1" destOrd="0" presId="urn:microsoft.com/office/officeart/2005/8/layout/hProcess4"/>
    <dgm:cxn modelId="{24581D85-076A-4778-BA31-F5720CE384C3}" type="presOf" srcId="{A66C62EB-0F7E-43C4-AD32-3606013B847D}" destId="{20E78776-A7FD-489C-881F-EE58146ECEAA}" srcOrd="0" destOrd="0" presId="urn:microsoft.com/office/officeart/2005/8/layout/hProcess4"/>
    <dgm:cxn modelId="{0EA059AA-7C2E-41C3-AF5E-4D4606602DF5}" type="presOf" srcId="{9D4C1D16-9BB5-4193-9DDA-77AC666C848E}" destId="{818CC23D-7772-430A-8FED-295E134F835F}" srcOrd="1" destOrd="0" presId="urn:microsoft.com/office/officeart/2005/8/layout/hProcess4"/>
    <dgm:cxn modelId="{C920D8B7-DEBD-4086-9249-5724408459CC}" type="presOf" srcId="{BE617198-36DA-48AC-88B8-EAD03082B9C4}" destId="{9EB513DC-DC82-44D1-AA52-B0F1EAEADD1C}" srcOrd="0" destOrd="0" presId="urn:microsoft.com/office/officeart/2005/8/layout/hProcess4"/>
    <dgm:cxn modelId="{C69A61BB-E7DC-40D9-90E8-C93199E3DDE4}" srcId="{04A726F4-3D13-4184-8246-8E404FF13E46}" destId="{BD4655D0-9B02-4738-BDEC-D7D7BB5F679C}" srcOrd="0" destOrd="0" parTransId="{C5F3ED42-9F46-4829-A0C5-72137D73E588}" sibTransId="{9E55271B-8FD0-460C-8501-B5F71D16E9B5}"/>
    <dgm:cxn modelId="{4B8FDCCA-2BA9-41B7-8CEA-51EF2FE5D31F}" srcId="{03DB0F9A-ACDC-4D15-9443-CD90B3C38459}" destId="{3E78E8D6-9723-4820-AE60-A265616357DF}" srcOrd="2" destOrd="0" parTransId="{4DB88D3E-5903-4A5E-B056-E89CE17E2A8F}" sibTransId="{CDE9FD88-61A7-467C-8C6F-D9B25364E9A4}"/>
    <dgm:cxn modelId="{DB4CD3CB-EC99-4C48-B84E-3F746E3F7647}" srcId="{03DB0F9A-ACDC-4D15-9443-CD90B3C38459}" destId="{04A726F4-3D13-4184-8246-8E404FF13E46}" srcOrd="0" destOrd="0" parTransId="{D4F2C6FC-8E91-49BC-B44B-60E02859664B}" sibTransId="{BE617198-36DA-48AC-88B8-EAD03082B9C4}"/>
    <dgm:cxn modelId="{42088ACF-3E0F-4602-9AF2-E6B8303BD20A}" type="presOf" srcId="{F68E6E08-63AC-4A16-BB2A-EE97E4CC979C}" destId="{06315B91-112B-49C2-9CFA-295D0ABC5179}" srcOrd="0" destOrd="0" presId="urn:microsoft.com/office/officeart/2005/8/layout/hProcess4"/>
    <dgm:cxn modelId="{35635AD0-B859-4209-AAA2-F05F08CAEF1C}" type="presOf" srcId="{3E78E8D6-9723-4820-AE60-A265616357DF}" destId="{4CB70814-EE0F-4C2D-A305-977BC9761047}" srcOrd="0" destOrd="0" presId="urn:microsoft.com/office/officeart/2005/8/layout/hProcess4"/>
    <dgm:cxn modelId="{806561EC-7406-4873-8FDB-FC34534C62F7}" type="presOf" srcId="{DD8FFEF8-A3B3-4F3C-8506-4CFA21D72AEE}" destId="{5D538ED2-00AC-4428-B4A5-9D1AB3D7CAE8}" srcOrd="0" destOrd="0" presId="urn:microsoft.com/office/officeart/2005/8/layout/hProcess4"/>
    <dgm:cxn modelId="{79B839FF-2FE4-4F1B-A200-9ADE02981B00}" type="presParOf" srcId="{84391FF0-6E98-4E5C-B008-A402D81311D7}" destId="{5769EE3B-B3F5-422D-9E1B-652D36D9E86A}" srcOrd="0" destOrd="0" presId="urn:microsoft.com/office/officeart/2005/8/layout/hProcess4"/>
    <dgm:cxn modelId="{1671BBC9-E852-435F-A3D8-18125076060A}" type="presParOf" srcId="{84391FF0-6E98-4E5C-B008-A402D81311D7}" destId="{08740CC6-DD01-450F-8B07-956B78402408}" srcOrd="1" destOrd="0" presId="urn:microsoft.com/office/officeart/2005/8/layout/hProcess4"/>
    <dgm:cxn modelId="{D6E68036-48EC-4E04-A640-0A6B986B63BA}" type="presParOf" srcId="{84391FF0-6E98-4E5C-B008-A402D81311D7}" destId="{C0A104C7-96D2-4423-8B4C-A6678535D3DC}" srcOrd="2" destOrd="0" presId="urn:microsoft.com/office/officeart/2005/8/layout/hProcess4"/>
    <dgm:cxn modelId="{679D7B05-980F-4A24-9635-C6C795FF4142}" type="presParOf" srcId="{C0A104C7-96D2-4423-8B4C-A6678535D3DC}" destId="{28BC3E8C-4AB9-49D5-9F9E-23272A125373}" srcOrd="0" destOrd="0" presId="urn:microsoft.com/office/officeart/2005/8/layout/hProcess4"/>
    <dgm:cxn modelId="{10ECD269-DC2E-4865-9812-29AAF47E0764}" type="presParOf" srcId="{28BC3E8C-4AB9-49D5-9F9E-23272A125373}" destId="{7D6089DE-2DBD-422B-B639-2EF04FB25926}" srcOrd="0" destOrd="0" presId="urn:microsoft.com/office/officeart/2005/8/layout/hProcess4"/>
    <dgm:cxn modelId="{8A604FD4-9728-42DA-BAD4-27ADB721536C}" type="presParOf" srcId="{28BC3E8C-4AB9-49D5-9F9E-23272A125373}" destId="{6054B241-C571-44EA-88B8-58172073416B}" srcOrd="1" destOrd="0" presId="urn:microsoft.com/office/officeart/2005/8/layout/hProcess4"/>
    <dgm:cxn modelId="{47820EFC-CF62-4D25-B0F2-DC51C8FB6DFD}" type="presParOf" srcId="{28BC3E8C-4AB9-49D5-9F9E-23272A125373}" destId="{7357E549-F6A9-40F7-8201-AAF1AA5C7434}" srcOrd="2" destOrd="0" presId="urn:microsoft.com/office/officeart/2005/8/layout/hProcess4"/>
    <dgm:cxn modelId="{A323C6DD-26E5-4A03-8DA8-989FDF909B17}" type="presParOf" srcId="{28BC3E8C-4AB9-49D5-9F9E-23272A125373}" destId="{B8DD4541-8998-434F-ACF1-77D2B5F9A22B}" srcOrd="3" destOrd="0" presId="urn:microsoft.com/office/officeart/2005/8/layout/hProcess4"/>
    <dgm:cxn modelId="{A97EEE39-C990-4503-A2A9-6B02DF066FEA}" type="presParOf" srcId="{28BC3E8C-4AB9-49D5-9F9E-23272A125373}" destId="{4FBA07A1-1B11-4414-B278-0E3837A1BC25}" srcOrd="4" destOrd="0" presId="urn:microsoft.com/office/officeart/2005/8/layout/hProcess4"/>
    <dgm:cxn modelId="{44A8FE3A-B370-4CEB-A6A7-B01482873E89}" type="presParOf" srcId="{C0A104C7-96D2-4423-8B4C-A6678535D3DC}" destId="{9EB513DC-DC82-44D1-AA52-B0F1EAEADD1C}" srcOrd="1" destOrd="0" presId="urn:microsoft.com/office/officeart/2005/8/layout/hProcess4"/>
    <dgm:cxn modelId="{65ED441A-2E17-431F-BA24-C072100763F6}" type="presParOf" srcId="{C0A104C7-96D2-4423-8B4C-A6678535D3DC}" destId="{3CDCF3ED-F8BE-4A58-8ACD-7331398676AC}" srcOrd="2" destOrd="0" presId="urn:microsoft.com/office/officeart/2005/8/layout/hProcess4"/>
    <dgm:cxn modelId="{CE9581F9-9124-437D-B979-35D32524ABB6}" type="presParOf" srcId="{3CDCF3ED-F8BE-4A58-8ACD-7331398676AC}" destId="{85E13A1F-25F5-4BF4-9BC2-152998C468A5}" srcOrd="0" destOrd="0" presId="urn:microsoft.com/office/officeart/2005/8/layout/hProcess4"/>
    <dgm:cxn modelId="{AF364574-AE20-489B-89D7-D16BBB8DD78F}" type="presParOf" srcId="{3CDCF3ED-F8BE-4A58-8ACD-7331398676AC}" destId="{E5DF26FA-290A-4CC3-AB6D-E412C64FE64B}" srcOrd="1" destOrd="0" presId="urn:microsoft.com/office/officeart/2005/8/layout/hProcess4"/>
    <dgm:cxn modelId="{01E2DD4E-D549-449C-B367-9A9B5A6515E8}" type="presParOf" srcId="{3CDCF3ED-F8BE-4A58-8ACD-7331398676AC}" destId="{818CC23D-7772-430A-8FED-295E134F835F}" srcOrd="2" destOrd="0" presId="urn:microsoft.com/office/officeart/2005/8/layout/hProcess4"/>
    <dgm:cxn modelId="{E0EE2A85-917C-4C18-B31E-1407F30F96BF}" type="presParOf" srcId="{3CDCF3ED-F8BE-4A58-8ACD-7331398676AC}" destId="{06315B91-112B-49C2-9CFA-295D0ABC5179}" srcOrd="3" destOrd="0" presId="urn:microsoft.com/office/officeart/2005/8/layout/hProcess4"/>
    <dgm:cxn modelId="{9D08BA6D-4AC4-4F45-82DC-83E7F2A08F09}" type="presParOf" srcId="{3CDCF3ED-F8BE-4A58-8ACD-7331398676AC}" destId="{438713AF-FD7F-45C6-AC05-26CD66B86D83}" srcOrd="4" destOrd="0" presId="urn:microsoft.com/office/officeart/2005/8/layout/hProcess4"/>
    <dgm:cxn modelId="{0960134E-922E-455C-8F6A-3DE5DBD4DC2A}" type="presParOf" srcId="{C0A104C7-96D2-4423-8B4C-A6678535D3DC}" destId="{5D538ED2-00AC-4428-B4A5-9D1AB3D7CAE8}" srcOrd="3" destOrd="0" presId="urn:microsoft.com/office/officeart/2005/8/layout/hProcess4"/>
    <dgm:cxn modelId="{6ADC5257-57A6-444B-A18F-E562F66A2E60}" type="presParOf" srcId="{C0A104C7-96D2-4423-8B4C-A6678535D3DC}" destId="{26724FC0-54B0-43C5-B413-AAC742D59B2D}" srcOrd="4" destOrd="0" presId="urn:microsoft.com/office/officeart/2005/8/layout/hProcess4"/>
    <dgm:cxn modelId="{F8868A92-0F30-4FC1-98AB-7645692BCEFB}" type="presParOf" srcId="{26724FC0-54B0-43C5-B413-AAC742D59B2D}" destId="{FC38FCF6-5A99-4189-92CA-C4D76800AA28}" srcOrd="0" destOrd="0" presId="urn:microsoft.com/office/officeart/2005/8/layout/hProcess4"/>
    <dgm:cxn modelId="{43711107-C912-4736-943D-1571D46CA79E}" type="presParOf" srcId="{26724FC0-54B0-43C5-B413-AAC742D59B2D}" destId="{20E78776-A7FD-489C-881F-EE58146ECEAA}" srcOrd="1" destOrd="0" presId="urn:microsoft.com/office/officeart/2005/8/layout/hProcess4"/>
    <dgm:cxn modelId="{DC22A95A-954B-4A0B-8111-2DFAD63507DE}" type="presParOf" srcId="{26724FC0-54B0-43C5-B413-AAC742D59B2D}" destId="{386CFFEC-B36D-4CDE-9C01-414A98F2CB25}" srcOrd="2" destOrd="0" presId="urn:microsoft.com/office/officeart/2005/8/layout/hProcess4"/>
    <dgm:cxn modelId="{33E2B929-97C2-4120-9120-9FD1025F8F3B}" type="presParOf" srcId="{26724FC0-54B0-43C5-B413-AAC742D59B2D}" destId="{4CB70814-EE0F-4C2D-A305-977BC9761047}" srcOrd="3" destOrd="0" presId="urn:microsoft.com/office/officeart/2005/8/layout/hProcess4"/>
    <dgm:cxn modelId="{BCA86CAB-25BB-4131-95C6-FCE15A58429B}" type="presParOf" srcId="{26724FC0-54B0-43C5-B413-AAC742D59B2D}" destId="{838CC81E-D064-42B9-8419-E5815D95E561}"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BBC69E-DBF5-4F82-935B-0245BF6ED3C9}" type="doc">
      <dgm:prSet loTypeId="urn:microsoft.com/office/officeart/2005/8/layout/pyramid2" loCatId="list" qsTypeId="urn:microsoft.com/office/officeart/2005/8/quickstyle/simple1" qsCatId="simple" csTypeId="urn:microsoft.com/office/officeart/2005/8/colors/accent1_2" csCatId="accent1" phldr="1"/>
      <dgm:spPr/>
    </dgm:pt>
    <dgm:pt modelId="{509AE880-030F-472B-8B2D-13331DB0FB4B}">
      <dgm:prSet phldrT="[Text]"/>
      <dgm:spPr/>
      <dgm:t>
        <a:bodyPr/>
        <a:lstStyle/>
        <a:p>
          <a:r>
            <a:rPr lang="en-US">
              <a:latin typeface="Times New Roman" panose="02020603050405020304" pitchFamily="18" charset="0"/>
              <a:cs typeface="Times New Roman" panose="02020603050405020304" pitchFamily="18" charset="0"/>
            </a:rPr>
            <a:t>Cho phép di chuyển một phần tử từ vị trí mặc định trong normal flow đến một vị trí khác.</a:t>
          </a:r>
        </a:p>
      </dgm:t>
    </dgm:pt>
    <dgm:pt modelId="{CE6068FF-AAE9-4A6A-B9C2-AD0DED435740}" type="parTrans" cxnId="{133C2B39-3942-4806-8688-B1C1B06AFA32}">
      <dgm:prSet/>
      <dgm:spPr/>
      <dgm:t>
        <a:bodyPr/>
        <a:lstStyle/>
        <a:p>
          <a:endParaRPr lang="en-US">
            <a:latin typeface="Times New Roman" panose="02020603050405020304" pitchFamily="18" charset="0"/>
            <a:cs typeface="Times New Roman" panose="02020603050405020304" pitchFamily="18" charset="0"/>
          </a:endParaRPr>
        </a:p>
      </dgm:t>
    </dgm:pt>
    <dgm:pt modelId="{BB8AA0E8-B37B-43E4-9774-734A2E14E6D5}" type="sibTrans" cxnId="{133C2B39-3942-4806-8688-B1C1B06AFA32}">
      <dgm:prSet/>
      <dgm:spPr/>
      <dgm:t>
        <a:bodyPr/>
        <a:lstStyle/>
        <a:p>
          <a:endParaRPr lang="en-US">
            <a:latin typeface="Times New Roman" panose="02020603050405020304" pitchFamily="18" charset="0"/>
            <a:cs typeface="Times New Roman" panose="02020603050405020304" pitchFamily="18" charset="0"/>
          </a:endParaRPr>
        </a:p>
      </dgm:t>
    </dgm:pt>
    <dgm:pt modelId="{D40FE9B6-1D51-48A5-B431-D863DE1B371B}">
      <dgm:prSet/>
      <dgm:spPr/>
      <dgm:t>
        <a:bodyPr/>
        <a:lstStyle/>
        <a:p>
          <a:r>
            <a:rPr lang="vi-VN">
              <a:latin typeface="Times New Roman" panose="02020603050405020304" pitchFamily="18" charset="0"/>
              <a:cs typeface="Times New Roman" panose="02020603050405020304" pitchFamily="18" charset="0"/>
            </a:rPr>
            <a:t>Không phải là một phương pháp để tạo bố cục chính của một trang web.</a:t>
          </a:r>
          <a:endParaRPr lang="en-US">
            <a:latin typeface="Times New Roman" panose="02020603050405020304" pitchFamily="18" charset="0"/>
            <a:cs typeface="Times New Roman" panose="02020603050405020304" pitchFamily="18" charset="0"/>
          </a:endParaRPr>
        </a:p>
      </dgm:t>
    </dgm:pt>
    <dgm:pt modelId="{0A4C7100-3A81-450A-B0F3-B67B6835D253}" type="parTrans" cxnId="{0572A05D-64AC-4EB9-8E09-D38EDC5F9D76}">
      <dgm:prSet/>
      <dgm:spPr/>
      <dgm:t>
        <a:bodyPr/>
        <a:lstStyle/>
        <a:p>
          <a:endParaRPr lang="en-US">
            <a:latin typeface="Times New Roman" panose="02020603050405020304" pitchFamily="18" charset="0"/>
            <a:cs typeface="Times New Roman" panose="02020603050405020304" pitchFamily="18" charset="0"/>
          </a:endParaRPr>
        </a:p>
      </dgm:t>
    </dgm:pt>
    <dgm:pt modelId="{66E0295B-633F-4B20-AF16-267DF14B7668}" type="sibTrans" cxnId="{0572A05D-64AC-4EB9-8E09-D38EDC5F9D76}">
      <dgm:prSet/>
      <dgm:spPr/>
      <dgm:t>
        <a:bodyPr/>
        <a:lstStyle/>
        <a:p>
          <a:endParaRPr lang="en-US">
            <a:latin typeface="Times New Roman" panose="02020603050405020304" pitchFamily="18" charset="0"/>
            <a:cs typeface="Times New Roman" panose="02020603050405020304" pitchFamily="18" charset="0"/>
          </a:endParaRPr>
        </a:p>
      </dgm:t>
    </dgm:pt>
    <dgm:pt modelId="{7862F441-F3D2-4465-B4B4-711FF60EB339}">
      <dgm:prSet/>
      <dgm:spPr/>
      <dgm:t>
        <a:bodyPr/>
        <a:lstStyle/>
        <a:p>
          <a:r>
            <a:rPr lang="vi-VN">
              <a:latin typeface="Times New Roman" panose="02020603050405020304" pitchFamily="18" charset="0"/>
              <a:cs typeface="Times New Roman" panose="02020603050405020304" pitchFamily="18" charset="0"/>
            </a:rPr>
            <a:t>Được dùng để </a:t>
          </a:r>
          <a:r>
            <a:rPr lang="vi-VN" b="1">
              <a:solidFill>
                <a:schemeClr val="accent1">
                  <a:lumMod val="75000"/>
                </a:schemeClr>
              </a:solidFill>
              <a:latin typeface="Times New Roman" panose="02020603050405020304" pitchFamily="18" charset="0"/>
              <a:cs typeface="Times New Roman" panose="02020603050405020304" pitchFamily="18" charset="0"/>
            </a:rPr>
            <a:t>quản lý và tinh chỉnh vị trí của các mục cụ thể trên một trang</a:t>
          </a:r>
          <a:r>
            <a:rPr lang="vi-VN">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dgm:t>
    </dgm:pt>
    <dgm:pt modelId="{C6EE38C6-5732-4908-B60C-888383F97AFA}" type="parTrans" cxnId="{8A665140-F322-48B8-A163-2C678709A610}">
      <dgm:prSet/>
      <dgm:spPr/>
      <dgm:t>
        <a:bodyPr/>
        <a:lstStyle/>
        <a:p>
          <a:endParaRPr lang="en-US">
            <a:latin typeface="Times New Roman" panose="02020603050405020304" pitchFamily="18" charset="0"/>
            <a:cs typeface="Times New Roman" panose="02020603050405020304" pitchFamily="18" charset="0"/>
          </a:endParaRPr>
        </a:p>
      </dgm:t>
    </dgm:pt>
    <dgm:pt modelId="{8D109B09-FDC9-4EB4-95D4-190EC9C865B6}" type="sibTrans" cxnId="{8A665140-F322-48B8-A163-2C678709A610}">
      <dgm:prSet/>
      <dgm:spPr/>
      <dgm:t>
        <a:bodyPr/>
        <a:lstStyle/>
        <a:p>
          <a:endParaRPr lang="en-US">
            <a:latin typeface="Times New Roman" panose="02020603050405020304" pitchFamily="18" charset="0"/>
            <a:cs typeface="Times New Roman" panose="02020603050405020304" pitchFamily="18" charset="0"/>
          </a:endParaRPr>
        </a:p>
      </dgm:t>
    </dgm:pt>
    <dgm:pt modelId="{C78C83C4-2ABF-48DC-AEA6-DCC270C4B0E5}" type="pres">
      <dgm:prSet presAssocID="{9EBBC69E-DBF5-4F82-935B-0245BF6ED3C9}" presName="compositeShape" presStyleCnt="0">
        <dgm:presLayoutVars>
          <dgm:dir/>
          <dgm:resizeHandles/>
        </dgm:presLayoutVars>
      </dgm:prSet>
      <dgm:spPr/>
    </dgm:pt>
    <dgm:pt modelId="{05D4E829-7236-4067-9B07-4AA486B8B024}" type="pres">
      <dgm:prSet presAssocID="{9EBBC69E-DBF5-4F82-935B-0245BF6ED3C9}" presName="pyramid" presStyleLbl="node1" presStyleIdx="0" presStyleCnt="1"/>
      <dgm:spPr/>
    </dgm:pt>
    <dgm:pt modelId="{9B92BF89-8B80-435D-AEF1-79B9B1AA64B9}" type="pres">
      <dgm:prSet presAssocID="{9EBBC69E-DBF5-4F82-935B-0245BF6ED3C9}" presName="theList" presStyleCnt="0"/>
      <dgm:spPr/>
    </dgm:pt>
    <dgm:pt modelId="{2FC56CC9-9D29-49A8-8CCB-04E30C635FBE}" type="pres">
      <dgm:prSet presAssocID="{509AE880-030F-472B-8B2D-13331DB0FB4B}" presName="aNode" presStyleLbl="fgAcc1" presStyleIdx="0" presStyleCnt="3" custScaleX="203139" custLinFactNeighborX="49734" custLinFactNeighborY="15396">
        <dgm:presLayoutVars>
          <dgm:bulletEnabled val="1"/>
        </dgm:presLayoutVars>
      </dgm:prSet>
      <dgm:spPr/>
    </dgm:pt>
    <dgm:pt modelId="{C1B48F3C-B06B-4F1B-837A-6F1AB778D812}" type="pres">
      <dgm:prSet presAssocID="{509AE880-030F-472B-8B2D-13331DB0FB4B}" presName="aSpace" presStyleCnt="0"/>
      <dgm:spPr/>
    </dgm:pt>
    <dgm:pt modelId="{78D5B994-8089-4D0D-BC5D-3C7D5813F536}" type="pres">
      <dgm:prSet presAssocID="{D40FE9B6-1D51-48A5-B431-D863DE1B371B}" presName="aNode" presStyleLbl="fgAcc1" presStyleIdx="1" presStyleCnt="3" custScaleX="203139" custLinFactNeighborX="49734" custLinFactNeighborY="15396">
        <dgm:presLayoutVars>
          <dgm:bulletEnabled val="1"/>
        </dgm:presLayoutVars>
      </dgm:prSet>
      <dgm:spPr/>
    </dgm:pt>
    <dgm:pt modelId="{4D98EAE2-EAEA-4924-A303-5547FBBE499B}" type="pres">
      <dgm:prSet presAssocID="{D40FE9B6-1D51-48A5-B431-D863DE1B371B}" presName="aSpace" presStyleCnt="0"/>
      <dgm:spPr/>
    </dgm:pt>
    <dgm:pt modelId="{F7611E57-45C0-4E13-B3AF-35B9D2A146F3}" type="pres">
      <dgm:prSet presAssocID="{7862F441-F3D2-4465-B4B4-711FF60EB339}" presName="aNode" presStyleLbl="fgAcc1" presStyleIdx="2" presStyleCnt="3" custScaleX="203139" custLinFactNeighborX="49734" custLinFactNeighborY="15396">
        <dgm:presLayoutVars>
          <dgm:bulletEnabled val="1"/>
        </dgm:presLayoutVars>
      </dgm:prSet>
      <dgm:spPr/>
    </dgm:pt>
    <dgm:pt modelId="{E45ED062-6B79-4BED-A93F-4D88301EFFBC}" type="pres">
      <dgm:prSet presAssocID="{7862F441-F3D2-4465-B4B4-711FF60EB339}" presName="aSpace" presStyleCnt="0"/>
      <dgm:spPr/>
    </dgm:pt>
  </dgm:ptLst>
  <dgm:cxnLst>
    <dgm:cxn modelId="{133C2B39-3942-4806-8688-B1C1B06AFA32}" srcId="{9EBBC69E-DBF5-4F82-935B-0245BF6ED3C9}" destId="{509AE880-030F-472B-8B2D-13331DB0FB4B}" srcOrd="0" destOrd="0" parTransId="{CE6068FF-AAE9-4A6A-B9C2-AD0DED435740}" sibTransId="{BB8AA0E8-B37B-43E4-9774-734A2E14E6D5}"/>
    <dgm:cxn modelId="{8A665140-F322-48B8-A163-2C678709A610}" srcId="{9EBBC69E-DBF5-4F82-935B-0245BF6ED3C9}" destId="{7862F441-F3D2-4465-B4B4-711FF60EB339}" srcOrd="2" destOrd="0" parTransId="{C6EE38C6-5732-4908-B60C-888383F97AFA}" sibTransId="{8D109B09-FDC9-4EB4-95D4-190EC9C865B6}"/>
    <dgm:cxn modelId="{F2DA674D-C03D-4933-90AA-CB4DB2E7136F}" type="presOf" srcId="{509AE880-030F-472B-8B2D-13331DB0FB4B}" destId="{2FC56CC9-9D29-49A8-8CCB-04E30C635FBE}" srcOrd="0" destOrd="0" presId="urn:microsoft.com/office/officeart/2005/8/layout/pyramid2"/>
    <dgm:cxn modelId="{0572A05D-64AC-4EB9-8E09-D38EDC5F9D76}" srcId="{9EBBC69E-DBF5-4F82-935B-0245BF6ED3C9}" destId="{D40FE9B6-1D51-48A5-B431-D863DE1B371B}" srcOrd="1" destOrd="0" parTransId="{0A4C7100-3A81-450A-B0F3-B67B6835D253}" sibTransId="{66E0295B-633F-4B20-AF16-267DF14B7668}"/>
    <dgm:cxn modelId="{52B1F772-8AD0-4104-9DA2-75EE00B1B96F}" type="presOf" srcId="{9EBBC69E-DBF5-4F82-935B-0245BF6ED3C9}" destId="{C78C83C4-2ABF-48DC-AEA6-DCC270C4B0E5}" srcOrd="0" destOrd="0" presId="urn:microsoft.com/office/officeart/2005/8/layout/pyramid2"/>
    <dgm:cxn modelId="{56A813EE-EDBD-44CA-89A8-7B776F0AA00A}" type="presOf" srcId="{7862F441-F3D2-4465-B4B4-711FF60EB339}" destId="{F7611E57-45C0-4E13-B3AF-35B9D2A146F3}" srcOrd="0" destOrd="0" presId="urn:microsoft.com/office/officeart/2005/8/layout/pyramid2"/>
    <dgm:cxn modelId="{5A4984F8-E3B8-4AEA-AAF7-FC9EF1076246}" type="presOf" srcId="{D40FE9B6-1D51-48A5-B431-D863DE1B371B}" destId="{78D5B994-8089-4D0D-BC5D-3C7D5813F536}" srcOrd="0" destOrd="0" presId="urn:microsoft.com/office/officeart/2005/8/layout/pyramid2"/>
    <dgm:cxn modelId="{8D1FEF4B-335E-4295-BE85-0748749F1720}" type="presParOf" srcId="{C78C83C4-2ABF-48DC-AEA6-DCC270C4B0E5}" destId="{05D4E829-7236-4067-9B07-4AA486B8B024}" srcOrd="0" destOrd="0" presId="urn:microsoft.com/office/officeart/2005/8/layout/pyramid2"/>
    <dgm:cxn modelId="{A5C83AB5-5E05-470C-81A1-0BA3D65AA4D5}" type="presParOf" srcId="{C78C83C4-2ABF-48DC-AEA6-DCC270C4B0E5}" destId="{9B92BF89-8B80-435D-AEF1-79B9B1AA64B9}" srcOrd="1" destOrd="0" presId="urn:microsoft.com/office/officeart/2005/8/layout/pyramid2"/>
    <dgm:cxn modelId="{C74001C1-1EEB-4981-A3CB-F0482D7D0FD3}" type="presParOf" srcId="{9B92BF89-8B80-435D-AEF1-79B9B1AA64B9}" destId="{2FC56CC9-9D29-49A8-8CCB-04E30C635FBE}" srcOrd="0" destOrd="0" presId="urn:microsoft.com/office/officeart/2005/8/layout/pyramid2"/>
    <dgm:cxn modelId="{B8AB37FB-89A5-417A-BB0D-76B13B429E70}" type="presParOf" srcId="{9B92BF89-8B80-435D-AEF1-79B9B1AA64B9}" destId="{C1B48F3C-B06B-4F1B-837A-6F1AB778D812}" srcOrd="1" destOrd="0" presId="urn:microsoft.com/office/officeart/2005/8/layout/pyramid2"/>
    <dgm:cxn modelId="{81969BDE-DD28-4AA0-AA8F-9E3F76841B38}" type="presParOf" srcId="{9B92BF89-8B80-435D-AEF1-79B9B1AA64B9}" destId="{78D5B994-8089-4D0D-BC5D-3C7D5813F536}" srcOrd="2" destOrd="0" presId="urn:microsoft.com/office/officeart/2005/8/layout/pyramid2"/>
    <dgm:cxn modelId="{689076D8-53B6-47AE-A7D5-AB59FF4EA4C6}" type="presParOf" srcId="{9B92BF89-8B80-435D-AEF1-79B9B1AA64B9}" destId="{4D98EAE2-EAEA-4924-A303-5547FBBE499B}" srcOrd="3" destOrd="0" presId="urn:microsoft.com/office/officeart/2005/8/layout/pyramid2"/>
    <dgm:cxn modelId="{AB03076C-AFC3-43B2-A9EC-E9D43692BEB0}" type="presParOf" srcId="{9B92BF89-8B80-435D-AEF1-79B9B1AA64B9}" destId="{F7611E57-45C0-4E13-B3AF-35B9D2A146F3}" srcOrd="4" destOrd="0" presId="urn:microsoft.com/office/officeart/2005/8/layout/pyramid2"/>
    <dgm:cxn modelId="{C92AC084-40B2-4780-8A7F-B086CCAEE93D}" type="presParOf" srcId="{9B92BF89-8B80-435D-AEF1-79B9B1AA64B9}" destId="{E45ED062-6B79-4BED-A93F-4D88301EFFBC}"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CDD7A1-4F8E-4605-B2CF-05A927F9D8F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7259710-876B-4419-A39B-95C175DFC4A1}">
      <dgm:prSet phldrT="[Text]"/>
      <dgm:spPr/>
      <dgm:t>
        <a:bodyPr/>
        <a:lstStyle/>
        <a:p>
          <a:r>
            <a:rPr lang="vi-VN" dirty="0">
              <a:latin typeface="+mj-lt"/>
            </a:rPr>
            <a:t>Các thuộc tính được sử dụng:</a:t>
          </a:r>
          <a:endParaRPr lang="en-US" dirty="0">
            <a:latin typeface="+mj-lt"/>
          </a:endParaRPr>
        </a:p>
      </dgm:t>
    </dgm:pt>
    <dgm:pt modelId="{D653F7BF-15BA-46FF-9118-7D75E5C33FF9}" type="parTrans" cxnId="{0FEDEB01-4F8C-4D87-9ED2-D244039F3A58}">
      <dgm:prSet/>
      <dgm:spPr/>
      <dgm:t>
        <a:bodyPr/>
        <a:lstStyle/>
        <a:p>
          <a:endParaRPr lang="en-US">
            <a:latin typeface="+mj-lt"/>
          </a:endParaRPr>
        </a:p>
      </dgm:t>
    </dgm:pt>
    <dgm:pt modelId="{026A9FD5-14CA-431F-A581-A898A2C20383}" type="sibTrans" cxnId="{0FEDEB01-4F8C-4D87-9ED2-D244039F3A58}">
      <dgm:prSet/>
      <dgm:spPr/>
      <dgm:t>
        <a:bodyPr/>
        <a:lstStyle/>
        <a:p>
          <a:endParaRPr lang="en-US">
            <a:latin typeface="+mj-lt"/>
          </a:endParaRPr>
        </a:p>
      </dgm:t>
    </dgm:pt>
    <dgm:pt modelId="{3C1D9050-47AC-4A05-9617-E663F2C67049}">
      <dgm:prSet/>
      <dgm:spPr/>
      <dgm:t>
        <a:bodyPr/>
        <a:lstStyle/>
        <a:p>
          <a:r>
            <a:rPr lang="en-US">
              <a:latin typeface="Times New Roman" panose="02020603050405020304" pitchFamily="18" charset="0"/>
              <a:cs typeface="Times New Roman" panose="02020603050405020304" pitchFamily="18" charset="0"/>
            </a:rPr>
            <a:t>grid-column-start</a:t>
          </a:r>
        </a:p>
      </dgm:t>
    </dgm:pt>
    <dgm:pt modelId="{ABC11506-C5A8-4DC2-B199-F3030502C19B}" type="parTrans" cxnId="{33D06BAC-FB4C-4087-8E41-7678252FC8B6}">
      <dgm:prSet/>
      <dgm:spPr/>
      <dgm:t>
        <a:bodyPr/>
        <a:lstStyle/>
        <a:p>
          <a:endParaRPr lang="en-US">
            <a:latin typeface="+mj-lt"/>
          </a:endParaRPr>
        </a:p>
      </dgm:t>
    </dgm:pt>
    <dgm:pt modelId="{69488DDA-8F18-487E-B105-1E303483E1B7}" type="sibTrans" cxnId="{33D06BAC-FB4C-4087-8E41-7678252FC8B6}">
      <dgm:prSet/>
      <dgm:spPr/>
      <dgm:t>
        <a:bodyPr/>
        <a:lstStyle/>
        <a:p>
          <a:endParaRPr lang="en-US">
            <a:latin typeface="+mj-lt"/>
          </a:endParaRPr>
        </a:p>
      </dgm:t>
    </dgm:pt>
    <dgm:pt modelId="{1BE3ED9E-B439-4F18-BB54-5EC62FE20591}">
      <dgm:prSet/>
      <dgm:spPr/>
      <dgm:t>
        <a:bodyPr/>
        <a:lstStyle/>
        <a:p>
          <a:r>
            <a:rPr lang="en-US">
              <a:latin typeface="Times New Roman" panose="02020603050405020304" pitchFamily="18" charset="0"/>
              <a:cs typeface="Times New Roman" panose="02020603050405020304" pitchFamily="18" charset="0"/>
            </a:rPr>
            <a:t>grid-column-end</a:t>
          </a:r>
        </a:p>
      </dgm:t>
    </dgm:pt>
    <dgm:pt modelId="{199507C8-B1B0-4966-85D1-9D76036A49A1}" type="parTrans" cxnId="{A825CB25-FDC4-46AF-8C5D-B3C5CD3294A0}">
      <dgm:prSet/>
      <dgm:spPr/>
      <dgm:t>
        <a:bodyPr/>
        <a:lstStyle/>
        <a:p>
          <a:endParaRPr lang="en-US">
            <a:latin typeface="+mj-lt"/>
          </a:endParaRPr>
        </a:p>
      </dgm:t>
    </dgm:pt>
    <dgm:pt modelId="{58111918-7502-4C5F-BC20-0A1FFD154465}" type="sibTrans" cxnId="{A825CB25-FDC4-46AF-8C5D-B3C5CD3294A0}">
      <dgm:prSet/>
      <dgm:spPr/>
      <dgm:t>
        <a:bodyPr/>
        <a:lstStyle/>
        <a:p>
          <a:endParaRPr lang="en-US">
            <a:latin typeface="+mj-lt"/>
          </a:endParaRPr>
        </a:p>
      </dgm:t>
    </dgm:pt>
    <dgm:pt modelId="{7EC653CB-C379-4B1B-ADD8-200A76F2F29D}">
      <dgm:prSet/>
      <dgm:spPr/>
      <dgm:t>
        <a:bodyPr/>
        <a:lstStyle/>
        <a:p>
          <a:r>
            <a:rPr lang="en-US" dirty="0">
              <a:latin typeface="Times New Roman" panose="02020603050405020304" pitchFamily="18" charset="0"/>
              <a:cs typeface="Times New Roman" panose="02020603050405020304" pitchFamily="18" charset="0"/>
            </a:rPr>
            <a:t>grid-row-start</a:t>
          </a:r>
        </a:p>
      </dgm:t>
    </dgm:pt>
    <dgm:pt modelId="{0474DECD-0483-4E35-A4D0-FDF774433B36}" type="parTrans" cxnId="{0C864465-9FAA-47B6-AC46-71380FC0ED9C}">
      <dgm:prSet/>
      <dgm:spPr/>
      <dgm:t>
        <a:bodyPr/>
        <a:lstStyle/>
        <a:p>
          <a:endParaRPr lang="en-US">
            <a:latin typeface="+mj-lt"/>
          </a:endParaRPr>
        </a:p>
      </dgm:t>
    </dgm:pt>
    <dgm:pt modelId="{EDB238DF-5D0D-4184-8D41-628659644A06}" type="sibTrans" cxnId="{0C864465-9FAA-47B6-AC46-71380FC0ED9C}">
      <dgm:prSet/>
      <dgm:spPr/>
      <dgm:t>
        <a:bodyPr/>
        <a:lstStyle/>
        <a:p>
          <a:endParaRPr lang="en-US">
            <a:latin typeface="+mj-lt"/>
          </a:endParaRPr>
        </a:p>
      </dgm:t>
    </dgm:pt>
    <dgm:pt modelId="{781E7019-4F72-45C6-935A-AC4D510F4A63}">
      <dgm:prSet/>
      <dgm:spPr/>
      <dgm:t>
        <a:bodyPr/>
        <a:lstStyle/>
        <a:p>
          <a:r>
            <a:rPr lang="en-US">
              <a:latin typeface="Times New Roman" panose="02020603050405020304" pitchFamily="18" charset="0"/>
              <a:cs typeface="Times New Roman" panose="02020603050405020304" pitchFamily="18" charset="0"/>
            </a:rPr>
            <a:t>grid-row-end</a:t>
          </a:r>
        </a:p>
      </dgm:t>
    </dgm:pt>
    <dgm:pt modelId="{3DA6AC8D-9FD9-4983-9217-EA1416F63890}" type="parTrans" cxnId="{38135C65-D1AF-4F3B-B3D3-4404717DA669}">
      <dgm:prSet/>
      <dgm:spPr/>
      <dgm:t>
        <a:bodyPr/>
        <a:lstStyle/>
        <a:p>
          <a:endParaRPr lang="en-US">
            <a:latin typeface="+mj-lt"/>
          </a:endParaRPr>
        </a:p>
      </dgm:t>
    </dgm:pt>
    <dgm:pt modelId="{5AFC2154-0C61-4D58-AC9A-4A32030ED4A5}" type="sibTrans" cxnId="{38135C65-D1AF-4F3B-B3D3-4404717DA669}">
      <dgm:prSet/>
      <dgm:spPr/>
      <dgm:t>
        <a:bodyPr/>
        <a:lstStyle/>
        <a:p>
          <a:endParaRPr lang="en-US">
            <a:latin typeface="+mj-lt"/>
          </a:endParaRPr>
        </a:p>
      </dgm:t>
    </dgm:pt>
    <dgm:pt modelId="{CB8F2DED-3ACB-470F-8035-17DDBF61D4C3}">
      <dgm:prSet/>
      <dgm:spPr/>
      <dgm:t>
        <a:bodyPr/>
        <a:lstStyle/>
        <a:p>
          <a:r>
            <a:rPr lang="en-US">
              <a:latin typeface="Times New Roman" panose="02020603050405020304" pitchFamily="18" charset="0"/>
              <a:cs typeface="Times New Roman" panose="02020603050405020304" pitchFamily="18" charset="0"/>
            </a:rPr>
            <a:t>Các thuộc tính viết tắt:</a:t>
          </a:r>
        </a:p>
      </dgm:t>
    </dgm:pt>
    <dgm:pt modelId="{7BCBCD43-6A64-4876-B81F-B40E311EFA9A}" type="parTrans" cxnId="{6727A86B-793B-40DB-A439-B08EBD2AC75C}">
      <dgm:prSet/>
      <dgm:spPr/>
      <dgm:t>
        <a:bodyPr/>
        <a:lstStyle/>
        <a:p>
          <a:endParaRPr lang="en-US">
            <a:latin typeface="+mj-lt"/>
          </a:endParaRPr>
        </a:p>
      </dgm:t>
    </dgm:pt>
    <dgm:pt modelId="{CECB0FA1-0677-427E-8DAB-5D83F29AFB2B}" type="sibTrans" cxnId="{6727A86B-793B-40DB-A439-B08EBD2AC75C}">
      <dgm:prSet/>
      <dgm:spPr/>
      <dgm:t>
        <a:bodyPr/>
        <a:lstStyle/>
        <a:p>
          <a:endParaRPr lang="en-US">
            <a:latin typeface="+mj-lt"/>
          </a:endParaRPr>
        </a:p>
      </dgm:t>
    </dgm:pt>
    <dgm:pt modelId="{36E4FDD1-98F1-4CC1-B6E0-E1682E1161A8}">
      <dgm:prSet/>
      <dgm:spPr/>
      <dgm:t>
        <a:bodyPr/>
        <a:lstStyle/>
        <a:p>
          <a:r>
            <a:rPr lang="en-US">
              <a:latin typeface="Times New Roman" panose="02020603050405020304" pitchFamily="18" charset="0"/>
              <a:cs typeface="Times New Roman" panose="02020603050405020304" pitchFamily="18" charset="0"/>
            </a:rPr>
            <a:t>grid-column</a:t>
          </a:r>
        </a:p>
      </dgm:t>
    </dgm:pt>
    <dgm:pt modelId="{D7450563-2A44-452E-AE72-7F1139C9B439}" type="parTrans" cxnId="{965FF38D-516C-4E2E-8323-3738E861E61D}">
      <dgm:prSet/>
      <dgm:spPr/>
      <dgm:t>
        <a:bodyPr/>
        <a:lstStyle/>
        <a:p>
          <a:endParaRPr lang="en-US">
            <a:latin typeface="+mj-lt"/>
          </a:endParaRPr>
        </a:p>
      </dgm:t>
    </dgm:pt>
    <dgm:pt modelId="{CAB1E01B-FF73-4963-86EB-31CBF1ABE472}" type="sibTrans" cxnId="{965FF38D-516C-4E2E-8323-3738E861E61D}">
      <dgm:prSet/>
      <dgm:spPr/>
      <dgm:t>
        <a:bodyPr/>
        <a:lstStyle/>
        <a:p>
          <a:endParaRPr lang="en-US">
            <a:latin typeface="+mj-lt"/>
          </a:endParaRPr>
        </a:p>
      </dgm:t>
    </dgm:pt>
    <dgm:pt modelId="{BC126E05-9026-4056-9040-60D1CC6FE56F}">
      <dgm:prSet/>
      <dgm:spPr/>
      <dgm:t>
        <a:bodyPr/>
        <a:lstStyle/>
        <a:p>
          <a:r>
            <a:rPr lang="en-US" dirty="0">
              <a:latin typeface="Times New Roman" panose="02020603050405020304" pitchFamily="18" charset="0"/>
              <a:cs typeface="Times New Roman" panose="02020603050405020304" pitchFamily="18" charset="0"/>
            </a:rPr>
            <a:t>grid-row</a:t>
          </a:r>
        </a:p>
      </dgm:t>
    </dgm:pt>
    <dgm:pt modelId="{9AF97A2B-727D-4662-B00B-AC7F9A315033}" type="parTrans" cxnId="{B070F39B-BD45-48B7-9A26-5CA612771640}">
      <dgm:prSet/>
      <dgm:spPr/>
      <dgm:t>
        <a:bodyPr/>
        <a:lstStyle/>
        <a:p>
          <a:endParaRPr lang="en-US">
            <a:latin typeface="+mj-lt"/>
          </a:endParaRPr>
        </a:p>
      </dgm:t>
    </dgm:pt>
    <dgm:pt modelId="{8E9B5E21-8D50-4C8F-A1A3-4F6270BADA9C}" type="sibTrans" cxnId="{B070F39B-BD45-48B7-9A26-5CA612771640}">
      <dgm:prSet/>
      <dgm:spPr/>
      <dgm:t>
        <a:bodyPr/>
        <a:lstStyle/>
        <a:p>
          <a:endParaRPr lang="en-US">
            <a:latin typeface="+mj-lt"/>
          </a:endParaRPr>
        </a:p>
      </dgm:t>
    </dgm:pt>
    <dgm:pt modelId="{65B7AA7D-578C-4B71-9F72-46869658CFE1}" type="pres">
      <dgm:prSet presAssocID="{7FCDD7A1-4F8E-4605-B2CF-05A927F9D8F9}" presName="Name0" presStyleCnt="0">
        <dgm:presLayoutVars>
          <dgm:dir/>
          <dgm:animLvl val="lvl"/>
          <dgm:resizeHandles val="exact"/>
        </dgm:presLayoutVars>
      </dgm:prSet>
      <dgm:spPr/>
    </dgm:pt>
    <dgm:pt modelId="{50053240-63F6-42F1-B84E-BAE5B0DA821B}" type="pres">
      <dgm:prSet presAssocID="{D7259710-876B-4419-A39B-95C175DFC4A1}" presName="composite" presStyleCnt="0"/>
      <dgm:spPr/>
    </dgm:pt>
    <dgm:pt modelId="{02D99C2A-5E4D-4AE8-9174-AE2F3C646977}" type="pres">
      <dgm:prSet presAssocID="{D7259710-876B-4419-A39B-95C175DFC4A1}" presName="parTx" presStyleLbl="alignNode1" presStyleIdx="0" presStyleCnt="2">
        <dgm:presLayoutVars>
          <dgm:chMax val="0"/>
          <dgm:chPref val="0"/>
          <dgm:bulletEnabled val="1"/>
        </dgm:presLayoutVars>
      </dgm:prSet>
      <dgm:spPr/>
    </dgm:pt>
    <dgm:pt modelId="{7D9A0E1E-4B0C-48A3-BCD9-041629F429BB}" type="pres">
      <dgm:prSet presAssocID="{D7259710-876B-4419-A39B-95C175DFC4A1}" presName="desTx" presStyleLbl="alignAccFollowNode1" presStyleIdx="0" presStyleCnt="2">
        <dgm:presLayoutVars>
          <dgm:bulletEnabled val="1"/>
        </dgm:presLayoutVars>
      </dgm:prSet>
      <dgm:spPr/>
    </dgm:pt>
    <dgm:pt modelId="{D511F881-A62B-4D60-9D47-38921DFFE337}" type="pres">
      <dgm:prSet presAssocID="{026A9FD5-14CA-431F-A581-A898A2C20383}" presName="space" presStyleCnt="0"/>
      <dgm:spPr/>
    </dgm:pt>
    <dgm:pt modelId="{2C41D7AD-AA81-481E-9913-377697D98187}" type="pres">
      <dgm:prSet presAssocID="{CB8F2DED-3ACB-470F-8035-17DDBF61D4C3}" presName="composite" presStyleCnt="0"/>
      <dgm:spPr/>
    </dgm:pt>
    <dgm:pt modelId="{58E56F02-4A72-4C66-A31C-B3011A2083E1}" type="pres">
      <dgm:prSet presAssocID="{CB8F2DED-3ACB-470F-8035-17DDBF61D4C3}" presName="parTx" presStyleLbl="alignNode1" presStyleIdx="1" presStyleCnt="2" custLinFactNeighborX="275" custLinFactNeighborY="1607">
        <dgm:presLayoutVars>
          <dgm:chMax val="0"/>
          <dgm:chPref val="0"/>
          <dgm:bulletEnabled val="1"/>
        </dgm:presLayoutVars>
      </dgm:prSet>
      <dgm:spPr/>
    </dgm:pt>
    <dgm:pt modelId="{D65E88C6-0445-464C-BD63-151C61F4F3E6}" type="pres">
      <dgm:prSet presAssocID="{CB8F2DED-3ACB-470F-8035-17DDBF61D4C3}" presName="desTx" presStyleLbl="alignAccFollowNode1" presStyleIdx="1" presStyleCnt="2">
        <dgm:presLayoutVars>
          <dgm:bulletEnabled val="1"/>
        </dgm:presLayoutVars>
      </dgm:prSet>
      <dgm:spPr/>
    </dgm:pt>
  </dgm:ptLst>
  <dgm:cxnLst>
    <dgm:cxn modelId="{0FEDEB01-4F8C-4D87-9ED2-D244039F3A58}" srcId="{7FCDD7A1-4F8E-4605-B2CF-05A927F9D8F9}" destId="{D7259710-876B-4419-A39B-95C175DFC4A1}" srcOrd="0" destOrd="0" parTransId="{D653F7BF-15BA-46FF-9118-7D75E5C33FF9}" sibTransId="{026A9FD5-14CA-431F-A581-A898A2C20383}"/>
    <dgm:cxn modelId="{60E3E820-1C52-40F0-86C0-4994969AAF20}" type="presOf" srcId="{D7259710-876B-4419-A39B-95C175DFC4A1}" destId="{02D99C2A-5E4D-4AE8-9174-AE2F3C646977}" srcOrd="0" destOrd="0" presId="urn:microsoft.com/office/officeart/2005/8/layout/hList1"/>
    <dgm:cxn modelId="{A825CB25-FDC4-46AF-8C5D-B3C5CD3294A0}" srcId="{D7259710-876B-4419-A39B-95C175DFC4A1}" destId="{1BE3ED9E-B439-4F18-BB54-5EC62FE20591}" srcOrd="1" destOrd="0" parTransId="{199507C8-B1B0-4966-85D1-9D76036A49A1}" sibTransId="{58111918-7502-4C5F-BC20-0A1FFD154465}"/>
    <dgm:cxn modelId="{59CD6830-5E21-49D3-A5CE-252135B1121D}" type="presOf" srcId="{CB8F2DED-3ACB-470F-8035-17DDBF61D4C3}" destId="{58E56F02-4A72-4C66-A31C-B3011A2083E1}" srcOrd="0" destOrd="0" presId="urn:microsoft.com/office/officeart/2005/8/layout/hList1"/>
    <dgm:cxn modelId="{5613C439-3F35-4FD1-ABD3-1B3F1F979CE6}" type="presOf" srcId="{7EC653CB-C379-4B1B-ADD8-200A76F2F29D}" destId="{7D9A0E1E-4B0C-48A3-BCD9-041629F429BB}" srcOrd="0" destOrd="2" presId="urn:microsoft.com/office/officeart/2005/8/layout/hList1"/>
    <dgm:cxn modelId="{32A69945-B0DE-438C-96FE-FC6C0D47820E}" type="presOf" srcId="{3C1D9050-47AC-4A05-9617-E663F2C67049}" destId="{7D9A0E1E-4B0C-48A3-BCD9-041629F429BB}" srcOrd="0" destOrd="0" presId="urn:microsoft.com/office/officeart/2005/8/layout/hList1"/>
    <dgm:cxn modelId="{81E2994C-7831-4E5B-84D0-7B392CD8F227}" type="presOf" srcId="{1BE3ED9E-B439-4F18-BB54-5EC62FE20591}" destId="{7D9A0E1E-4B0C-48A3-BCD9-041629F429BB}" srcOrd="0" destOrd="1" presId="urn:microsoft.com/office/officeart/2005/8/layout/hList1"/>
    <dgm:cxn modelId="{0C864465-9FAA-47B6-AC46-71380FC0ED9C}" srcId="{D7259710-876B-4419-A39B-95C175DFC4A1}" destId="{7EC653CB-C379-4B1B-ADD8-200A76F2F29D}" srcOrd="2" destOrd="0" parTransId="{0474DECD-0483-4E35-A4D0-FDF774433B36}" sibTransId="{EDB238DF-5D0D-4184-8D41-628659644A06}"/>
    <dgm:cxn modelId="{38135C65-D1AF-4F3B-B3D3-4404717DA669}" srcId="{D7259710-876B-4419-A39B-95C175DFC4A1}" destId="{781E7019-4F72-45C6-935A-AC4D510F4A63}" srcOrd="3" destOrd="0" parTransId="{3DA6AC8D-9FD9-4983-9217-EA1416F63890}" sibTransId="{5AFC2154-0C61-4D58-AC9A-4A32030ED4A5}"/>
    <dgm:cxn modelId="{6727A86B-793B-40DB-A439-B08EBD2AC75C}" srcId="{7FCDD7A1-4F8E-4605-B2CF-05A927F9D8F9}" destId="{CB8F2DED-3ACB-470F-8035-17DDBF61D4C3}" srcOrd="1" destOrd="0" parTransId="{7BCBCD43-6A64-4876-B81F-B40E311EFA9A}" sibTransId="{CECB0FA1-0677-427E-8DAB-5D83F29AFB2B}"/>
    <dgm:cxn modelId="{F1393B77-C3EF-4E3E-917A-D32985AFB553}" type="presOf" srcId="{781E7019-4F72-45C6-935A-AC4D510F4A63}" destId="{7D9A0E1E-4B0C-48A3-BCD9-041629F429BB}" srcOrd="0" destOrd="3" presId="urn:microsoft.com/office/officeart/2005/8/layout/hList1"/>
    <dgm:cxn modelId="{61C46285-A39F-419D-9621-BC24F6E78853}" type="presOf" srcId="{36E4FDD1-98F1-4CC1-B6E0-E1682E1161A8}" destId="{D65E88C6-0445-464C-BD63-151C61F4F3E6}" srcOrd="0" destOrd="0" presId="urn:microsoft.com/office/officeart/2005/8/layout/hList1"/>
    <dgm:cxn modelId="{965FF38D-516C-4E2E-8323-3738E861E61D}" srcId="{CB8F2DED-3ACB-470F-8035-17DDBF61D4C3}" destId="{36E4FDD1-98F1-4CC1-B6E0-E1682E1161A8}" srcOrd="0" destOrd="0" parTransId="{D7450563-2A44-452E-AE72-7F1139C9B439}" sibTransId="{CAB1E01B-FF73-4963-86EB-31CBF1ABE472}"/>
    <dgm:cxn modelId="{B070F39B-BD45-48B7-9A26-5CA612771640}" srcId="{CB8F2DED-3ACB-470F-8035-17DDBF61D4C3}" destId="{BC126E05-9026-4056-9040-60D1CC6FE56F}" srcOrd="1" destOrd="0" parTransId="{9AF97A2B-727D-4662-B00B-AC7F9A315033}" sibTransId="{8E9B5E21-8D50-4C8F-A1A3-4F6270BADA9C}"/>
    <dgm:cxn modelId="{3AB483A8-C7C4-42E5-BC87-EC1E55FBB620}" type="presOf" srcId="{BC126E05-9026-4056-9040-60D1CC6FE56F}" destId="{D65E88C6-0445-464C-BD63-151C61F4F3E6}" srcOrd="0" destOrd="1" presId="urn:microsoft.com/office/officeart/2005/8/layout/hList1"/>
    <dgm:cxn modelId="{33D06BAC-FB4C-4087-8E41-7678252FC8B6}" srcId="{D7259710-876B-4419-A39B-95C175DFC4A1}" destId="{3C1D9050-47AC-4A05-9617-E663F2C67049}" srcOrd="0" destOrd="0" parTransId="{ABC11506-C5A8-4DC2-B199-F3030502C19B}" sibTransId="{69488DDA-8F18-487E-B105-1E303483E1B7}"/>
    <dgm:cxn modelId="{8EADCFEC-A495-472F-95BE-20A505450670}" type="presOf" srcId="{7FCDD7A1-4F8E-4605-B2CF-05A927F9D8F9}" destId="{65B7AA7D-578C-4B71-9F72-46869658CFE1}" srcOrd="0" destOrd="0" presId="urn:microsoft.com/office/officeart/2005/8/layout/hList1"/>
    <dgm:cxn modelId="{B1D4329F-FD84-4462-8792-E07020703471}" type="presParOf" srcId="{65B7AA7D-578C-4B71-9F72-46869658CFE1}" destId="{50053240-63F6-42F1-B84E-BAE5B0DA821B}" srcOrd="0" destOrd="0" presId="urn:microsoft.com/office/officeart/2005/8/layout/hList1"/>
    <dgm:cxn modelId="{240FFA75-DD6F-4B24-BD68-4452514AF2E8}" type="presParOf" srcId="{50053240-63F6-42F1-B84E-BAE5B0DA821B}" destId="{02D99C2A-5E4D-4AE8-9174-AE2F3C646977}" srcOrd="0" destOrd="0" presId="urn:microsoft.com/office/officeart/2005/8/layout/hList1"/>
    <dgm:cxn modelId="{390A0718-7F62-49C9-9FDD-3249A4F7A747}" type="presParOf" srcId="{50053240-63F6-42F1-B84E-BAE5B0DA821B}" destId="{7D9A0E1E-4B0C-48A3-BCD9-041629F429BB}" srcOrd="1" destOrd="0" presId="urn:microsoft.com/office/officeart/2005/8/layout/hList1"/>
    <dgm:cxn modelId="{8D50C948-073F-41BC-857C-220C5003696C}" type="presParOf" srcId="{65B7AA7D-578C-4B71-9F72-46869658CFE1}" destId="{D511F881-A62B-4D60-9D47-38921DFFE337}" srcOrd="1" destOrd="0" presId="urn:microsoft.com/office/officeart/2005/8/layout/hList1"/>
    <dgm:cxn modelId="{FD9BC073-D0C2-405B-BFB7-D3843458780A}" type="presParOf" srcId="{65B7AA7D-578C-4B71-9F72-46869658CFE1}" destId="{2C41D7AD-AA81-481E-9913-377697D98187}" srcOrd="2" destOrd="0" presId="urn:microsoft.com/office/officeart/2005/8/layout/hList1"/>
    <dgm:cxn modelId="{857ADA52-0FBA-4378-8FBF-1AA86CD18F22}" type="presParOf" srcId="{2C41D7AD-AA81-481E-9913-377697D98187}" destId="{58E56F02-4A72-4C66-A31C-B3011A2083E1}" srcOrd="0" destOrd="0" presId="urn:microsoft.com/office/officeart/2005/8/layout/hList1"/>
    <dgm:cxn modelId="{B26670C1-E78F-4E76-9D1B-58935D529864}" type="presParOf" srcId="{2C41D7AD-AA81-481E-9913-377697D98187}" destId="{D65E88C6-0445-464C-BD63-151C61F4F3E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54B241-C571-44EA-88B8-58172073416B}">
      <dsp:nvSpPr>
        <dsp:cNvPr id="0" name=""/>
        <dsp:cNvSpPr/>
      </dsp:nvSpPr>
      <dsp:spPr>
        <a:xfrm>
          <a:off x="1698" y="1344577"/>
          <a:ext cx="2495304" cy="20581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US" sz="1900" kern="1200" dirty="0" err="1">
              <a:latin typeface="Times New Roman" panose="02020603050405020304" pitchFamily="18" charset="0"/>
              <a:cs typeface="Times New Roman" panose="02020603050405020304" pitchFamily="18" charset="0"/>
            </a:rPr>
            <a:t>Xác</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định</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loại</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dấu</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đầu</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dòng</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để</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sử</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dụng</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cho</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danh</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sách</a:t>
          </a:r>
          <a:r>
            <a:rPr lang="en-US" sz="1900" kern="1200" dirty="0">
              <a:latin typeface="Times New Roman" panose="02020603050405020304" pitchFamily="18" charset="0"/>
              <a:cs typeface="Times New Roman" panose="02020603050405020304" pitchFamily="18" charset="0"/>
            </a:rPr>
            <a:t> (</a:t>
          </a:r>
          <a:r>
            <a:rPr lang="en-US" sz="1900" i="1" kern="1200" dirty="0" err="1">
              <a:latin typeface="Times New Roman" panose="02020603050405020304" pitchFamily="18" charset="0"/>
              <a:cs typeface="Times New Roman" panose="02020603050405020304" pitchFamily="18" charset="0"/>
            </a:rPr>
            <a:t>hình</a:t>
          </a:r>
          <a:r>
            <a:rPr lang="en-US" sz="1900" i="1" kern="1200" dirty="0">
              <a:latin typeface="Times New Roman" panose="02020603050405020304" pitchFamily="18" charset="0"/>
              <a:cs typeface="Times New Roman" panose="02020603050405020304" pitchFamily="18" charset="0"/>
            </a:rPr>
            <a:t> </a:t>
          </a:r>
          <a:r>
            <a:rPr lang="en-US" sz="1900" i="1" kern="1200" dirty="0" err="1">
              <a:latin typeface="Times New Roman" panose="02020603050405020304" pitchFamily="18" charset="0"/>
              <a:cs typeface="Times New Roman" panose="02020603050405020304" pitchFamily="18" charset="0"/>
            </a:rPr>
            <a:t>vuông</a:t>
          </a:r>
          <a:r>
            <a:rPr lang="en-US" sz="1900" i="1" kern="1200" dirty="0">
              <a:latin typeface="Times New Roman" panose="02020603050405020304" pitchFamily="18" charset="0"/>
              <a:cs typeface="Times New Roman" panose="02020603050405020304" pitchFamily="18" charset="0"/>
            </a:rPr>
            <a:t> </a:t>
          </a:r>
          <a:r>
            <a:rPr lang="en-US" sz="1900" i="1" kern="1200" dirty="0" err="1">
              <a:latin typeface="Times New Roman" panose="02020603050405020304" pitchFamily="18" charset="0"/>
              <a:cs typeface="Times New Roman" panose="02020603050405020304" pitchFamily="18" charset="0"/>
            </a:rPr>
            <a:t>hoặc</a:t>
          </a:r>
          <a:r>
            <a:rPr lang="en-US" sz="1900" i="1" kern="1200" dirty="0">
              <a:latin typeface="Times New Roman" panose="02020603050405020304" pitchFamily="18" charset="0"/>
              <a:cs typeface="Times New Roman" panose="02020603050405020304" pitchFamily="18" charset="0"/>
            </a:rPr>
            <a:t> </a:t>
          </a:r>
          <a:r>
            <a:rPr lang="en-US" sz="1900" i="1" kern="1200" dirty="0" err="1">
              <a:latin typeface="Times New Roman" panose="02020603050405020304" pitchFamily="18" charset="0"/>
              <a:cs typeface="Times New Roman" panose="02020603050405020304" pitchFamily="18" charset="0"/>
            </a:rPr>
            <a:t>hình</a:t>
          </a:r>
          <a:r>
            <a:rPr lang="en-US" sz="1900" i="1" kern="1200" dirty="0">
              <a:latin typeface="Times New Roman" panose="02020603050405020304" pitchFamily="18" charset="0"/>
              <a:cs typeface="Times New Roman" panose="02020603050405020304" pitchFamily="18" charset="0"/>
            </a:rPr>
            <a:t> </a:t>
          </a:r>
          <a:r>
            <a:rPr lang="en-US" sz="1900" i="1" kern="1200" dirty="0" err="1">
              <a:latin typeface="Times New Roman" panose="02020603050405020304" pitchFamily="18" charset="0"/>
              <a:cs typeface="Times New Roman" panose="02020603050405020304" pitchFamily="18" charset="0"/>
            </a:rPr>
            <a:t>tròn</a:t>
          </a:r>
          <a:r>
            <a:rPr lang="en-US" sz="1900" i="1" kern="1200" dirty="0">
              <a:latin typeface="Times New Roman" panose="02020603050405020304" pitchFamily="18" charset="0"/>
              <a:cs typeface="Times New Roman" panose="02020603050405020304" pitchFamily="18" charset="0"/>
            </a:rPr>
            <a:t>, </a:t>
          </a:r>
          <a:r>
            <a:rPr lang="en-US" sz="1900" i="1" kern="1200" dirty="0" err="1">
              <a:latin typeface="Times New Roman" panose="02020603050405020304" pitchFamily="18" charset="0"/>
              <a:cs typeface="Times New Roman" panose="02020603050405020304" pitchFamily="18" charset="0"/>
            </a:rPr>
            <a:t>chữ</a:t>
          </a:r>
          <a:r>
            <a:rPr lang="en-US" sz="1900" i="1" kern="1200" dirty="0">
              <a:latin typeface="Times New Roman" panose="02020603050405020304" pitchFamily="18" charset="0"/>
              <a:cs typeface="Times New Roman" panose="02020603050405020304" pitchFamily="18" charset="0"/>
            </a:rPr>
            <a:t> </a:t>
          </a:r>
          <a:r>
            <a:rPr lang="en-US" sz="1900" i="1" kern="1200" dirty="0" err="1">
              <a:latin typeface="Times New Roman" panose="02020603050405020304" pitchFamily="18" charset="0"/>
              <a:cs typeface="Times New Roman" panose="02020603050405020304" pitchFamily="18" charset="0"/>
            </a:rPr>
            <a:t>cái</a:t>
          </a:r>
          <a:r>
            <a:rPr lang="en-US" sz="1900" i="1" kern="1200" dirty="0">
              <a:latin typeface="Times New Roman" panose="02020603050405020304" pitchFamily="18" charset="0"/>
              <a:cs typeface="Times New Roman" panose="02020603050405020304" pitchFamily="18" charset="0"/>
            </a:rPr>
            <a:t> </a:t>
          </a:r>
          <a:r>
            <a:rPr lang="en-US" sz="1900" i="1" kern="1200" dirty="0" err="1">
              <a:latin typeface="Times New Roman" panose="02020603050405020304" pitchFamily="18" charset="0"/>
              <a:cs typeface="Times New Roman" panose="02020603050405020304" pitchFamily="18" charset="0"/>
            </a:rPr>
            <a:t>hoặc</a:t>
          </a:r>
          <a:r>
            <a:rPr lang="en-US" sz="1900" i="1" kern="1200" dirty="0">
              <a:latin typeface="Times New Roman" panose="02020603050405020304" pitchFamily="18" charset="0"/>
              <a:cs typeface="Times New Roman" panose="02020603050405020304" pitchFamily="18" charset="0"/>
            </a:rPr>
            <a:t> </a:t>
          </a:r>
          <a:r>
            <a:rPr lang="en-US" sz="1900" i="1" kern="1200" dirty="0" err="1">
              <a:latin typeface="Times New Roman" panose="02020603050405020304" pitchFamily="18" charset="0"/>
              <a:cs typeface="Times New Roman" panose="02020603050405020304" pitchFamily="18" charset="0"/>
            </a:rPr>
            <a:t>chữ</a:t>
          </a:r>
          <a:r>
            <a:rPr lang="en-US" sz="1900" i="1" kern="1200" dirty="0">
              <a:latin typeface="Times New Roman" panose="02020603050405020304" pitchFamily="18" charset="0"/>
              <a:cs typeface="Times New Roman" panose="02020603050405020304" pitchFamily="18" charset="0"/>
            </a:rPr>
            <a:t> </a:t>
          </a:r>
          <a:r>
            <a:rPr lang="en-US" sz="1900" i="1" kern="1200" dirty="0" err="1">
              <a:latin typeface="Times New Roman" panose="02020603050405020304" pitchFamily="18" charset="0"/>
              <a:cs typeface="Times New Roman" panose="02020603050405020304" pitchFamily="18" charset="0"/>
            </a:rPr>
            <a:t>số</a:t>
          </a:r>
          <a:r>
            <a:rPr lang="en-US" sz="1900" i="1" kern="1200" dirty="0">
              <a:latin typeface="Times New Roman" panose="02020603050405020304" pitchFamily="18" charset="0"/>
              <a:cs typeface="Times New Roman" panose="02020603050405020304" pitchFamily="18" charset="0"/>
            </a:rPr>
            <a:t> la </a:t>
          </a:r>
          <a:r>
            <a:rPr lang="en-US" sz="1900" i="1" kern="1200" dirty="0" err="1">
              <a:latin typeface="Times New Roman" panose="02020603050405020304" pitchFamily="18" charset="0"/>
              <a:cs typeface="Times New Roman" panose="02020603050405020304" pitchFamily="18" charset="0"/>
            </a:rPr>
            <a:t>mã</a:t>
          </a:r>
          <a:r>
            <a:rPr lang="en-US" sz="1900" kern="1200" dirty="0">
              <a:latin typeface="Times New Roman" panose="02020603050405020304" pitchFamily="18" charset="0"/>
              <a:cs typeface="Times New Roman" panose="02020603050405020304" pitchFamily="18" charset="0"/>
            </a:rPr>
            <a:t>).</a:t>
          </a:r>
        </a:p>
      </dsp:txBody>
      <dsp:txXfrm>
        <a:off x="49061" y="1391940"/>
        <a:ext cx="2400578" cy="1522355"/>
      </dsp:txXfrm>
    </dsp:sp>
    <dsp:sp modelId="{9EB513DC-DC82-44D1-AA52-B0F1EAEADD1C}">
      <dsp:nvSpPr>
        <dsp:cNvPr id="0" name=""/>
        <dsp:cNvSpPr/>
      </dsp:nvSpPr>
      <dsp:spPr>
        <a:xfrm>
          <a:off x="1406871" y="1845085"/>
          <a:ext cx="2736595" cy="2736595"/>
        </a:xfrm>
        <a:prstGeom prst="leftCircularArrow">
          <a:avLst>
            <a:gd name="adj1" fmla="val 3099"/>
            <a:gd name="adj2" fmla="val 380872"/>
            <a:gd name="adj3" fmla="val 2156383"/>
            <a:gd name="adj4" fmla="val 9024489"/>
            <a:gd name="adj5" fmla="val 36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8DD4541-8998-434F-ACF1-77D2B5F9A22B}">
      <dsp:nvSpPr>
        <dsp:cNvPr id="0" name=""/>
        <dsp:cNvSpPr/>
      </dsp:nvSpPr>
      <dsp:spPr>
        <a:xfrm>
          <a:off x="556211" y="2961659"/>
          <a:ext cx="2218048" cy="8820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Times New Roman" panose="02020603050405020304" pitchFamily="18" charset="0"/>
              <a:cs typeface="Times New Roman" panose="02020603050405020304" pitchFamily="18" charset="0"/>
            </a:rPr>
            <a:t>list-style-type</a:t>
          </a:r>
        </a:p>
      </dsp:txBody>
      <dsp:txXfrm>
        <a:off x="582045" y="2987493"/>
        <a:ext cx="2166380" cy="830376"/>
      </dsp:txXfrm>
    </dsp:sp>
    <dsp:sp modelId="{E5DF26FA-290A-4CC3-AB6D-E412C64FE64B}">
      <dsp:nvSpPr>
        <dsp:cNvPr id="0" name=""/>
        <dsp:cNvSpPr/>
      </dsp:nvSpPr>
      <dsp:spPr>
        <a:xfrm>
          <a:off x="3178099" y="1344577"/>
          <a:ext cx="2495304" cy="20581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US" sz="1900" kern="1200" dirty="0" err="1">
              <a:latin typeface="Times New Roman" panose="02020603050405020304" pitchFamily="18" charset="0"/>
              <a:cs typeface="Times New Roman" panose="02020603050405020304" pitchFamily="18" charset="0"/>
            </a:rPr>
            <a:t>Đặt</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vị</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trí</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các</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dấu</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đầu</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dòng</a:t>
          </a:r>
          <a:r>
            <a:rPr lang="en-US" sz="1900" kern="1200" dirty="0">
              <a:latin typeface="Times New Roman" panose="02020603050405020304" pitchFamily="18" charset="0"/>
              <a:cs typeface="Times New Roman" panose="02020603050405020304" pitchFamily="18" charset="0"/>
            </a:rPr>
            <a:t>: </a:t>
          </a:r>
          <a:r>
            <a:rPr lang="en-US" sz="1900" i="1" kern="1200" dirty="0" err="1">
              <a:latin typeface="Times New Roman" panose="02020603050405020304" pitchFamily="18" charset="0"/>
              <a:cs typeface="Times New Roman" panose="02020603050405020304" pitchFamily="18" charset="0"/>
            </a:rPr>
            <a:t>ở</a:t>
          </a:r>
          <a:r>
            <a:rPr lang="en-US" sz="1900" i="1" kern="1200" dirty="0">
              <a:latin typeface="Times New Roman" panose="02020603050405020304" pitchFamily="18" charset="0"/>
              <a:cs typeface="Times New Roman" panose="02020603050405020304" pitchFamily="18" charset="0"/>
            </a:rPr>
            <a:t> </a:t>
          </a:r>
          <a:r>
            <a:rPr lang="en-US" sz="1900" i="1" kern="1200" dirty="0" err="1">
              <a:latin typeface="Times New Roman" panose="02020603050405020304" pitchFamily="18" charset="0"/>
              <a:cs typeface="Times New Roman" panose="02020603050405020304" pitchFamily="18" charset="0"/>
            </a:rPr>
            <a:t>đầu</a:t>
          </a:r>
          <a:r>
            <a:rPr lang="en-US" sz="1900" i="1" kern="1200" dirty="0">
              <a:latin typeface="Times New Roman" panose="02020603050405020304" pitchFamily="18" charset="0"/>
              <a:cs typeface="Times New Roman" panose="02020603050405020304" pitchFamily="18" charset="0"/>
            </a:rPr>
            <a:t> </a:t>
          </a:r>
          <a:r>
            <a:rPr lang="en-US" sz="1900" i="1" kern="1200" dirty="0" err="1">
              <a:latin typeface="Times New Roman" panose="02020603050405020304" pitchFamily="18" charset="0"/>
              <a:cs typeface="Times New Roman" panose="02020603050405020304" pitchFamily="18" charset="0"/>
            </a:rPr>
            <a:t>mỗi</a:t>
          </a:r>
          <a:r>
            <a:rPr lang="en-US" sz="1900" i="1" kern="1200" dirty="0">
              <a:latin typeface="Times New Roman" panose="02020603050405020304" pitchFamily="18" charset="0"/>
              <a:cs typeface="Times New Roman" panose="02020603050405020304" pitchFamily="18" charset="0"/>
            </a:rPr>
            <a:t> </a:t>
          </a:r>
          <a:r>
            <a:rPr lang="en-US" sz="1900" i="1" kern="1200" dirty="0" err="1">
              <a:latin typeface="Times New Roman" panose="02020603050405020304" pitchFamily="18" charset="0"/>
              <a:cs typeface="Times New Roman" panose="02020603050405020304" pitchFamily="18" charset="0"/>
            </a:rPr>
            <a:t>mục</a:t>
          </a:r>
          <a:r>
            <a:rPr lang="en-US" sz="1900" i="1" kern="1200" dirty="0">
              <a:latin typeface="Times New Roman" panose="02020603050405020304" pitchFamily="18" charset="0"/>
              <a:cs typeface="Times New Roman" panose="02020603050405020304" pitchFamily="18" charset="0"/>
            </a:rPr>
            <a:t>, </a:t>
          </a:r>
          <a:r>
            <a:rPr lang="en-US" sz="1900" i="1" kern="1200" dirty="0" err="1">
              <a:latin typeface="Times New Roman" panose="02020603050405020304" pitchFamily="18" charset="0"/>
              <a:cs typeface="Times New Roman" panose="02020603050405020304" pitchFamily="18" charset="0"/>
            </a:rPr>
            <a:t>xuất</a:t>
          </a:r>
          <a:r>
            <a:rPr lang="en-US" sz="1900" i="1" kern="1200" dirty="0">
              <a:latin typeface="Times New Roman" panose="02020603050405020304" pitchFamily="18" charset="0"/>
              <a:cs typeface="Times New Roman" panose="02020603050405020304" pitchFamily="18" charset="0"/>
            </a:rPr>
            <a:t> </a:t>
          </a:r>
          <a:r>
            <a:rPr lang="en-US" sz="1900" i="1" kern="1200" dirty="0" err="1">
              <a:latin typeface="Times New Roman" panose="02020603050405020304" pitchFamily="18" charset="0"/>
              <a:cs typeface="Times New Roman" panose="02020603050405020304" pitchFamily="18" charset="0"/>
            </a:rPr>
            <a:t>hiện</a:t>
          </a:r>
          <a:r>
            <a:rPr lang="en-US" sz="1900" i="1" kern="1200" dirty="0">
              <a:latin typeface="Times New Roman" panose="02020603050405020304" pitchFamily="18" charset="0"/>
              <a:cs typeface="Times New Roman" panose="02020603050405020304" pitchFamily="18" charset="0"/>
            </a:rPr>
            <a:t> </a:t>
          </a:r>
          <a:r>
            <a:rPr lang="en-US" sz="1900" i="1" kern="1200" dirty="0" err="1">
              <a:latin typeface="Times New Roman" panose="02020603050405020304" pitchFamily="18" charset="0"/>
              <a:cs typeface="Times New Roman" panose="02020603050405020304" pitchFamily="18" charset="0"/>
            </a:rPr>
            <a:t>bên</a:t>
          </a:r>
          <a:r>
            <a:rPr lang="en-US" sz="1900" i="1" kern="1200" dirty="0">
              <a:latin typeface="Times New Roman" panose="02020603050405020304" pitchFamily="18" charset="0"/>
              <a:cs typeface="Times New Roman" panose="02020603050405020304" pitchFamily="18" charset="0"/>
            </a:rPr>
            <a:t> </a:t>
          </a:r>
          <a:r>
            <a:rPr lang="en-US" sz="1900" i="1" kern="1200" dirty="0" err="1">
              <a:latin typeface="Times New Roman" panose="02020603050405020304" pitchFamily="18" charset="0"/>
              <a:cs typeface="Times New Roman" panose="02020603050405020304" pitchFamily="18" charset="0"/>
            </a:rPr>
            <a:t>trong</a:t>
          </a:r>
          <a:r>
            <a:rPr lang="en-US" sz="1900" i="1" kern="1200" dirty="0">
              <a:latin typeface="Times New Roman" panose="02020603050405020304" pitchFamily="18" charset="0"/>
              <a:cs typeface="Times New Roman" panose="02020603050405020304" pitchFamily="18" charset="0"/>
            </a:rPr>
            <a:t> hay </a:t>
          </a:r>
          <a:r>
            <a:rPr lang="en-US" sz="1900" i="1" kern="1200" dirty="0" err="1">
              <a:latin typeface="Times New Roman" panose="02020603050405020304" pitchFamily="18" charset="0"/>
              <a:cs typeface="Times New Roman" panose="02020603050405020304" pitchFamily="18" charset="0"/>
            </a:rPr>
            <a:t>bên</a:t>
          </a:r>
          <a:r>
            <a:rPr lang="en-US" sz="1900" i="1" kern="1200" dirty="0">
              <a:latin typeface="Times New Roman" panose="02020603050405020304" pitchFamily="18" charset="0"/>
              <a:cs typeface="Times New Roman" panose="02020603050405020304" pitchFamily="18" charset="0"/>
            </a:rPr>
            <a:t> </a:t>
          </a:r>
          <a:r>
            <a:rPr lang="en-US" sz="1900" i="1" kern="1200" dirty="0" err="1">
              <a:latin typeface="Times New Roman" panose="02020603050405020304" pitchFamily="18" charset="0"/>
              <a:cs typeface="Times New Roman" panose="02020603050405020304" pitchFamily="18" charset="0"/>
            </a:rPr>
            <a:t>ngoài</a:t>
          </a:r>
          <a:r>
            <a:rPr lang="en-US" sz="1900" i="1" kern="1200" dirty="0">
              <a:latin typeface="Times New Roman" panose="02020603050405020304" pitchFamily="18" charset="0"/>
              <a:cs typeface="Times New Roman" panose="02020603050405020304" pitchFamily="18" charset="0"/>
            </a:rPr>
            <a:t> </a:t>
          </a:r>
          <a:r>
            <a:rPr lang="en-US" sz="1900" i="1" kern="1200" dirty="0" err="1">
              <a:latin typeface="Times New Roman" panose="02020603050405020304" pitchFamily="18" charset="0"/>
              <a:cs typeface="Times New Roman" panose="02020603050405020304" pitchFamily="18" charset="0"/>
            </a:rPr>
            <a:t>danh</a:t>
          </a:r>
          <a:r>
            <a:rPr lang="en-US" sz="1900" i="1" kern="1200" dirty="0">
              <a:latin typeface="Times New Roman" panose="02020603050405020304" pitchFamily="18" charset="0"/>
              <a:cs typeface="Times New Roman" panose="02020603050405020304" pitchFamily="18" charset="0"/>
            </a:rPr>
            <a:t> </a:t>
          </a:r>
          <a:r>
            <a:rPr lang="en-US" sz="1900" i="1" kern="1200" dirty="0" err="1">
              <a:latin typeface="Times New Roman" panose="02020603050405020304" pitchFamily="18" charset="0"/>
              <a:cs typeface="Times New Roman" panose="02020603050405020304" pitchFamily="18" charset="0"/>
            </a:rPr>
            <a:t>sách</a:t>
          </a:r>
          <a:r>
            <a:rPr lang="en-US" sz="1900" kern="1200" dirty="0">
              <a:latin typeface="Times New Roman" panose="02020603050405020304" pitchFamily="18" charset="0"/>
              <a:cs typeface="Times New Roman" panose="02020603050405020304" pitchFamily="18" charset="0"/>
            </a:rPr>
            <a:t>.</a:t>
          </a:r>
        </a:p>
      </dsp:txBody>
      <dsp:txXfrm>
        <a:off x="3225462" y="1832963"/>
        <a:ext cx="2400578" cy="1522355"/>
      </dsp:txXfrm>
    </dsp:sp>
    <dsp:sp modelId="{5D538ED2-00AC-4428-B4A5-9D1AB3D7CAE8}">
      <dsp:nvSpPr>
        <dsp:cNvPr id="0" name=""/>
        <dsp:cNvSpPr/>
      </dsp:nvSpPr>
      <dsp:spPr>
        <a:xfrm>
          <a:off x="4562478" y="84882"/>
          <a:ext cx="3055439" cy="3055439"/>
        </a:xfrm>
        <a:prstGeom prst="circularArrow">
          <a:avLst>
            <a:gd name="adj1" fmla="val 2776"/>
            <a:gd name="adj2" fmla="val 338547"/>
            <a:gd name="adj3" fmla="val 19485942"/>
            <a:gd name="adj4" fmla="val 12575511"/>
            <a:gd name="adj5" fmla="val 323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315B91-112B-49C2-9CFA-295D0ABC5179}">
      <dsp:nvSpPr>
        <dsp:cNvPr id="0" name=""/>
        <dsp:cNvSpPr/>
      </dsp:nvSpPr>
      <dsp:spPr>
        <a:xfrm>
          <a:off x="3732611" y="903555"/>
          <a:ext cx="2218048" cy="8820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Times New Roman" panose="02020603050405020304" pitchFamily="18" charset="0"/>
              <a:cs typeface="Times New Roman" panose="02020603050405020304" pitchFamily="18" charset="0"/>
            </a:rPr>
            <a:t>list-style-position</a:t>
          </a:r>
        </a:p>
      </dsp:txBody>
      <dsp:txXfrm>
        <a:off x="3758445" y="929389"/>
        <a:ext cx="2166380" cy="830376"/>
      </dsp:txXfrm>
    </dsp:sp>
    <dsp:sp modelId="{20E78776-A7FD-489C-881F-EE58146ECEAA}">
      <dsp:nvSpPr>
        <dsp:cNvPr id="0" name=""/>
        <dsp:cNvSpPr/>
      </dsp:nvSpPr>
      <dsp:spPr>
        <a:xfrm>
          <a:off x="6354500" y="1344577"/>
          <a:ext cx="2495304" cy="20581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US" sz="1900" kern="1200" dirty="0" err="1">
              <a:latin typeface="Times New Roman" panose="02020603050405020304" pitchFamily="18" charset="0"/>
              <a:cs typeface="Times New Roman" panose="02020603050405020304" pitchFamily="18" charset="0"/>
            </a:rPr>
            <a:t>Sử</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dụng</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hình</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ảnh</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tùy</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chỉnh</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cho</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dấu</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đầu</a:t>
          </a:r>
          <a:r>
            <a:rPr lang="en-US" sz="1900" kern="1200" dirty="0">
              <a:latin typeface="Times New Roman" panose="02020603050405020304" pitchFamily="18" charset="0"/>
              <a:cs typeface="Times New Roman" panose="02020603050405020304" pitchFamily="18" charset="0"/>
            </a:rPr>
            <a:t> </a:t>
          </a:r>
          <a:r>
            <a:rPr lang="en-US" sz="1900" kern="1200" dirty="0" err="1">
              <a:latin typeface="Times New Roman" panose="02020603050405020304" pitchFamily="18" charset="0"/>
              <a:cs typeface="Times New Roman" panose="02020603050405020304" pitchFamily="18" charset="0"/>
            </a:rPr>
            <a:t>dòng</a:t>
          </a:r>
          <a:r>
            <a:rPr lang="en-US" sz="1900" kern="1200" dirty="0">
              <a:latin typeface="Times New Roman" panose="02020603050405020304" pitchFamily="18" charset="0"/>
              <a:cs typeface="Times New Roman" panose="02020603050405020304" pitchFamily="18" charset="0"/>
            </a:rPr>
            <a:t>.</a:t>
          </a:r>
        </a:p>
      </dsp:txBody>
      <dsp:txXfrm>
        <a:off x="6401863" y="1391940"/>
        <a:ext cx="2400578" cy="1522355"/>
      </dsp:txXfrm>
    </dsp:sp>
    <dsp:sp modelId="{4CB70814-EE0F-4C2D-A305-977BC9761047}">
      <dsp:nvSpPr>
        <dsp:cNvPr id="0" name=""/>
        <dsp:cNvSpPr/>
      </dsp:nvSpPr>
      <dsp:spPr>
        <a:xfrm>
          <a:off x="6909012" y="2961659"/>
          <a:ext cx="2218048" cy="8820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Times New Roman" panose="02020603050405020304" pitchFamily="18" charset="0"/>
              <a:cs typeface="Times New Roman" panose="02020603050405020304" pitchFamily="18" charset="0"/>
            </a:rPr>
            <a:t>list-style-image</a:t>
          </a:r>
        </a:p>
      </dsp:txBody>
      <dsp:txXfrm>
        <a:off x="6934846" y="2987493"/>
        <a:ext cx="2166380" cy="8303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4E829-7236-4067-9B07-4AA486B8B024}">
      <dsp:nvSpPr>
        <dsp:cNvPr id="0" name=""/>
        <dsp:cNvSpPr/>
      </dsp:nvSpPr>
      <dsp:spPr>
        <a:xfrm>
          <a:off x="1956839" y="0"/>
          <a:ext cx="4431453" cy="4431453"/>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C56CC9-9D29-49A8-8CCB-04E30C635FBE}">
      <dsp:nvSpPr>
        <dsp:cNvPr id="0" name=""/>
        <dsp:cNvSpPr/>
      </dsp:nvSpPr>
      <dsp:spPr>
        <a:xfrm>
          <a:off x="4119695" y="465713"/>
          <a:ext cx="5851306" cy="104900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Times New Roman" panose="02020603050405020304" pitchFamily="18" charset="0"/>
              <a:cs typeface="Times New Roman" panose="02020603050405020304" pitchFamily="18" charset="0"/>
            </a:rPr>
            <a:t>Cho phép di chuyển một phần tử từ vị trí mặc định trong normal flow đến một vị trí khác.</a:t>
          </a:r>
        </a:p>
      </dsp:txBody>
      <dsp:txXfrm>
        <a:off x="4170903" y="516921"/>
        <a:ext cx="5748890" cy="946592"/>
      </dsp:txXfrm>
    </dsp:sp>
    <dsp:sp modelId="{78D5B994-8089-4D0D-BC5D-3C7D5813F536}">
      <dsp:nvSpPr>
        <dsp:cNvPr id="0" name=""/>
        <dsp:cNvSpPr/>
      </dsp:nvSpPr>
      <dsp:spPr>
        <a:xfrm>
          <a:off x="4119695" y="1645847"/>
          <a:ext cx="5851306" cy="104900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vi-VN" sz="2200" kern="1200">
              <a:latin typeface="Times New Roman" panose="02020603050405020304" pitchFamily="18" charset="0"/>
              <a:cs typeface="Times New Roman" panose="02020603050405020304" pitchFamily="18" charset="0"/>
            </a:rPr>
            <a:t>Không phải là một phương pháp để tạo bố cục chính của một trang web.</a:t>
          </a:r>
          <a:endParaRPr lang="en-US" sz="2200" kern="1200">
            <a:latin typeface="Times New Roman" panose="02020603050405020304" pitchFamily="18" charset="0"/>
            <a:cs typeface="Times New Roman" panose="02020603050405020304" pitchFamily="18" charset="0"/>
          </a:endParaRPr>
        </a:p>
      </dsp:txBody>
      <dsp:txXfrm>
        <a:off x="4170903" y="1697055"/>
        <a:ext cx="5748890" cy="946592"/>
      </dsp:txXfrm>
    </dsp:sp>
    <dsp:sp modelId="{F7611E57-45C0-4E13-B3AF-35B9D2A146F3}">
      <dsp:nvSpPr>
        <dsp:cNvPr id="0" name=""/>
        <dsp:cNvSpPr/>
      </dsp:nvSpPr>
      <dsp:spPr>
        <a:xfrm>
          <a:off x="4119695" y="2825981"/>
          <a:ext cx="5851306" cy="104900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vi-VN" sz="2100" kern="1200">
              <a:latin typeface="Times New Roman" panose="02020603050405020304" pitchFamily="18" charset="0"/>
              <a:cs typeface="Times New Roman" panose="02020603050405020304" pitchFamily="18" charset="0"/>
            </a:rPr>
            <a:t>Được dùng để </a:t>
          </a:r>
          <a:r>
            <a:rPr lang="vi-VN" sz="2100" b="1" kern="1200">
              <a:solidFill>
                <a:schemeClr val="accent1">
                  <a:lumMod val="75000"/>
                </a:schemeClr>
              </a:solidFill>
              <a:latin typeface="Times New Roman" panose="02020603050405020304" pitchFamily="18" charset="0"/>
              <a:cs typeface="Times New Roman" panose="02020603050405020304" pitchFamily="18" charset="0"/>
            </a:rPr>
            <a:t>quản lý và tinh chỉnh vị trí của các mục cụ thể trên một trang</a:t>
          </a:r>
          <a:r>
            <a:rPr lang="vi-VN" sz="2100" kern="1200">
              <a:latin typeface="Times New Roman" panose="02020603050405020304" pitchFamily="18" charset="0"/>
              <a:cs typeface="Times New Roman" panose="02020603050405020304" pitchFamily="18" charset="0"/>
            </a:rPr>
            <a:t>.</a:t>
          </a:r>
          <a:endParaRPr lang="en-US" sz="2100" kern="1200">
            <a:latin typeface="Times New Roman" panose="02020603050405020304" pitchFamily="18" charset="0"/>
            <a:cs typeface="Times New Roman" panose="02020603050405020304" pitchFamily="18" charset="0"/>
          </a:endParaRPr>
        </a:p>
      </dsp:txBody>
      <dsp:txXfrm>
        <a:off x="4170903" y="2877189"/>
        <a:ext cx="5748890" cy="946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D99C2A-5E4D-4AE8-9174-AE2F3C646977}">
      <dsp:nvSpPr>
        <dsp:cNvPr id="0" name=""/>
        <dsp:cNvSpPr/>
      </dsp:nvSpPr>
      <dsp:spPr>
        <a:xfrm>
          <a:off x="45" y="74469"/>
          <a:ext cx="4367807"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vi-VN" sz="2600" kern="1200" dirty="0">
              <a:latin typeface="+mj-lt"/>
            </a:rPr>
            <a:t>Các thuộc tính được sử dụng:</a:t>
          </a:r>
          <a:endParaRPr lang="en-US" sz="2600" kern="1200" dirty="0">
            <a:latin typeface="+mj-lt"/>
          </a:endParaRPr>
        </a:p>
      </dsp:txBody>
      <dsp:txXfrm>
        <a:off x="45" y="74469"/>
        <a:ext cx="4367807" cy="748800"/>
      </dsp:txXfrm>
    </dsp:sp>
    <dsp:sp modelId="{7D9A0E1E-4B0C-48A3-BCD9-041629F429BB}">
      <dsp:nvSpPr>
        <dsp:cNvPr id="0" name=""/>
        <dsp:cNvSpPr/>
      </dsp:nvSpPr>
      <dsp:spPr>
        <a:xfrm>
          <a:off x="45" y="823269"/>
          <a:ext cx="4367807" cy="18556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latin typeface="Times New Roman" panose="02020603050405020304" pitchFamily="18" charset="0"/>
              <a:cs typeface="Times New Roman" panose="02020603050405020304" pitchFamily="18" charset="0"/>
            </a:rPr>
            <a:t>grid-column-start</a:t>
          </a:r>
        </a:p>
        <a:p>
          <a:pPr marL="228600" lvl="1" indent="-228600" algn="l" defTabSz="1155700">
            <a:lnSpc>
              <a:spcPct val="90000"/>
            </a:lnSpc>
            <a:spcBef>
              <a:spcPct val="0"/>
            </a:spcBef>
            <a:spcAft>
              <a:spcPct val="15000"/>
            </a:spcAft>
            <a:buChar char="•"/>
          </a:pPr>
          <a:r>
            <a:rPr lang="en-US" sz="2600" kern="1200">
              <a:latin typeface="Times New Roman" panose="02020603050405020304" pitchFamily="18" charset="0"/>
              <a:cs typeface="Times New Roman" panose="02020603050405020304" pitchFamily="18" charset="0"/>
            </a:rPr>
            <a:t>grid-column-end</a:t>
          </a:r>
        </a:p>
        <a:p>
          <a:pPr marL="228600" lvl="1" indent="-228600" algn="l" defTabSz="1155700">
            <a:lnSpc>
              <a:spcPct val="90000"/>
            </a:lnSpc>
            <a:spcBef>
              <a:spcPct val="0"/>
            </a:spcBef>
            <a:spcAft>
              <a:spcPct val="15000"/>
            </a:spcAft>
            <a:buChar char="•"/>
          </a:pPr>
          <a:r>
            <a:rPr lang="en-US" sz="2600" kern="1200" dirty="0">
              <a:latin typeface="Times New Roman" panose="02020603050405020304" pitchFamily="18" charset="0"/>
              <a:cs typeface="Times New Roman" panose="02020603050405020304" pitchFamily="18" charset="0"/>
            </a:rPr>
            <a:t>grid-row-start</a:t>
          </a:r>
        </a:p>
        <a:p>
          <a:pPr marL="228600" lvl="1" indent="-228600" algn="l" defTabSz="1155700">
            <a:lnSpc>
              <a:spcPct val="90000"/>
            </a:lnSpc>
            <a:spcBef>
              <a:spcPct val="0"/>
            </a:spcBef>
            <a:spcAft>
              <a:spcPct val="15000"/>
            </a:spcAft>
            <a:buChar char="•"/>
          </a:pPr>
          <a:r>
            <a:rPr lang="en-US" sz="2600" kern="1200">
              <a:latin typeface="Times New Roman" panose="02020603050405020304" pitchFamily="18" charset="0"/>
              <a:cs typeface="Times New Roman" panose="02020603050405020304" pitchFamily="18" charset="0"/>
            </a:rPr>
            <a:t>grid-row-end</a:t>
          </a:r>
        </a:p>
      </dsp:txBody>
      <dsp:txXfrm>
        <a:off x="45" y="823269"/>
        <a:ext cx="4367807" cy="1855620"/>
      </dsp:txXfrm>
    </dsp:sp>
    <dsp:sp modelId="{58E56F02-4A72-4C66-A31C-B3011A2083E1}">
      <dsp:nvSpPr>
        <dsp:cNvPr id="0" name=""/>
        <dsp:cNvSpPr/>
      </dsp:nvSpPr>
      <dsp:spPr>
        <a:xfrm>
          <a:off x="4979392" y="86502"/>
          <a:ext cx="4367807"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Các thuộc tính viết tắt:</a:t>
          </a:r>
        </a:p>
      </dsp:txBody>
      <dsp:txXfrm>
        <a:off x="4979392" y="86502"/>
        <a:ext cx="4367807" cy="748800"/>
      </dsp:txXfrm>
    </dsp:sp>
    <dsp:sp modelId="{D65E88C6-0445-464C-BD63-151C61F4F3E6}">
      <dsp:nvSpPr>
        <dsp:cNvPr id="0" name=""/>
        <dsp:cNvSpPr/>
      </dsp:nvSpPr>
      <dsp:spPr>
        <a:xfrm>
          <a:off x="4979346" y="823269"/>
          <a:ext cx="4367807" cy="18556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latin typeface="Times New Roman" panose="02020603050405020304" pitchFamily="18" charset="0"/>
              <a:cs typeface="Times New Roman" panose="02020603050405020304" pitchFamily="18" charset="0"/>
            </a:rPr>
            <a:t>grid-column</a:t>
          </a:r>
        </a:p>
        <a:p>
          <a:pPr marL="228600" lvl="1" indent="-228600" algn="l" defTabSz="1155700">
            <a:lnSpc>
              <a:spcPct val="90000"/>
            </a:lnSpc>
            <a:spcBef>
              <a:spcPct val="0"/>
            </a:spcBef>
            <a:spcAft>
              <a:spcPct val="15000"/>
            </a:spcAft>
            <a:buChar char="•"/>
          </a:pPr>
          <a:r>
            <a:rPr lang="en-US" sz="2600" kern="1200" dirty="0">
              <a:latin typeface="Times New Roman" panose="02020603050405020304" pitchFamily="18" charset="0"/>
              <a:cs typeface="Times New Roman" panose="02020603050405020304" pitchFamily="18" charset="0"/>
            </a:rPr>
            <a:t>grid-row</a:t>
          </a:r>
        </a:p>
      </dsp:txBody>
      <dsp:txXfrm>
        <a:off x="4979346" y="823269"/>
        <a:ext cx="4367807" cy="18556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72B841-6A06-1E4C-AC3D-A399D59CDAD1}" type="datetimeFigureOut">
              <a:rPr lang="en-VN" smtClean="0"/>
              <a:t>01/03/2024</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00563E-1A16-5E4D-B94A-DAC599DEF827}" type="slidenum">
              <a:rPr lang="en-VN" smtClean="0"/>
              <a:t>‹#›</a:t>
            </a:fld>
            <a:endParaRPr lang="en-VN"/>
          </a:p>
        </p:txBody>
      </p:sp>
    </p:spTree>
    <p:extLst>
      <p:ext uri="{BB962C8B-B14F-4D97-AF65-F5344CB8AC3E}">
        <p14:creationId xmlns:p14="http://schemas.microsoft.com/office/powerpoint/2010/main" val="3908113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6075" indent="-342900">
              <a:buFont typeface="Arial" panose="020B0604020202020204" pitchFamily="34" charset="0"/>
              <a:buChar char="•"/>
            </a:pPr>
            <a:r>
              <a:rPr lang="vi-VN" sz="1200" b="1" dirty="0">
                <a:solidFill>
                  <a:schemeClr val="accent1">
                    <a:lumMod val="75000"/>
                  </a:schemeClr>
                </a:solidFill>
                <a:latin typeface="Times New Roman" panose="02020603050405020304" pitchFamily="18" charset="0"/>
                <a:cs typeface="Times New Roman" panose="02020603050405020304" pitchFamily="18" charset="0"/>
              </a:rPr>
              <a:t>Combinator</a:t>
            </a:r>
            <a:r>
              <a:rPr lang="vi-VN" sz="1200" dirty="0">
                <a:latin typeface="Times New Roman" panose="02020603050405020304" pitchFamily="18" charset="0"/>
                <a:cs typeface="Times New Roman" panose="02020603050405020304" pitchFamily="18" charset="0"/>
              </a:rPr>
              <a:t> này sẽ chọn bất kỳ phần tử &lt;em&gt; nào nằm bên trong thẻ &lt;li&gt;.</a:t>
            </a:r>
            <a:endParaRPr lang="en-US" sz="1200" dirty="0">
              <a:latin typeface="Times New Roman" panose="02020603050405020304" pitchFamily="18" charset="0"/>
              <a:cs typeface="Times New Roman" panose="02020603050405020304" pitchFamily="18" charset="0"/>
            </a:endParaRPr>
          </a:p>
          <a:p>
            <a:pPr marL="346075" indent="-34290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a:t>
            </a:r>
            <a:r>
              <a:rPr lang="vi-VN" sz="1200" dirty="0">
                <a:latin typeface="Times New Roman" panose="02020603050405020304" pitchFamily="18" charset="0"/>
                <a:cs typeface="Times New Roman" panose="02020603050405020304" pitchFamily="18" charset="0"/>
              </a:rPr>
              <a:t>ục &lt;em&gt; trong danh sách có màu tím, nhưng mục bên trong đoạn văn không thay đổi.</a:t>
            </a:r>
            <a:endParaRPr lang="en-US" sz="1200" dirty="0">
              <a:latin typeface="+mj-lt"/>
            </a:endParaRPr>
          </a:p>
          <a:p>
            <a:endParaRPr lang="en-VN" dirty="0"/>
          </a:p>
        </p:txBody>
      </p:sp>
      <p:sp>
        <p:nvSpPr>
          <p:cNvPr id="4" name="Slide Number Placeholder 3"/>
          <p:cNvSpPr>
            <a:spLocks noGrp="1"/>
          </p:cNvSpPr>
          <p:nvPr>
            <p:ph type="sldNum" sz="quarter" idx="5"/>
          </p:nvPr>
        </p:nvSpPr>
        <p:spPr/>
        <p:txBody>
          <a:bodyPr/>
          <a:lstStyle/>
          <a:p>
            <a:fld id="{7B00563E-1A16-5E4D-B94A-DAC599DEF827}" type="slidenum">
              <a:rPr lang="en-VN" smtClean="0"/>
              <a:t>18</a:t>
            </a:fld>
            <a:endParaRPr lang="en-VN"/>
          </a:p>
        </p:txBody>
      </p:sp>
    </p:spTree>
    <p:extLst>
      <p:ext uri="{BB962C8B-B14F-4D97-AF65-F5344CB8AC3E}">
        <p14:creationId xmlns:p14="http://schemas.microsoft.com/office/powerpoint/2010/main" val="1219938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Đơn vị fr </a:t>
            </a:r>
            <a:r>
              <a:rPr lang="vi-VN" b="1" dirty="0"/>
              <a:t>đại diện cho một tỷ lệ của không gian có sẵn trong vùng chứa lưới và có thể được sử dụng để tạo các đường lưới linh hoạt</a:t>
            </a:r>
            <a:endParaRPr lang="en-VN" dirty="0"/>
          </a:p>
        </p:txBody>
      </p:sp>
      <p:sp>
        <p:nvSpPr>
          <p:cNvPr id="4" name="Slide Number Placeholder 3"/>
          <p:cNvSpPr>
            <a:spLocks noGrp="1"/>
          </p:cNvSpPr>
          <p:nvPr>
            <p:ph type="sldNum" sz="quarter" idx="5"/>
          </p:nvPr>
        </p:nvSpPr>
        <p:spPr/>
        <p:txBody>
          <a:bodyPr/>
          <a:lstStyle/>
          <a:p>
            <a:fld id="{7B00563E-1A16-5E4D-B94A-DAC599DEF827}" type="slidenum">
              <a:rPr lang="en-VN" smtClean="0"/>
              <a:t>126</a:t>
            </a:fld>
            <a:endParaRPr lang="en-VN"/>
          </a:p>
        </p:txBody>
      </p:sp>
    </p:spTree>
    <p:extLst>
      <p:ext uri="{BB962C8B-B14F-4D97-AF65-F5344CB8AC3E}">
        <p14:creationId xmlns:p14="http://schemas.microsoft.com/office/powerpoint/2010/main" val="279924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64E39-96CA-B1C1-D10F-20CDBE6E3A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37C38735-0EBC-CE00-560A-9B9DC72024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0D96A671-1BC0-4557-CCC5-A2F911D2485B}"/>
              </a:ext>
            </a:extLst>
          </p:cNvPr>
          <p:cNvSpPr>
            <a:spLocks noGrp="1"/>
          </p:cNvSpPr>
          <p:nvPr>
            <p:ph type="dt" sz="half" idx="10"/>
          </p:nvPr>
        </p:nvSpPr>
        <p:spPr/>
        <p:txBody>
          <a:bodyPr/>
          <a:lstStyle/>
          <a:p>
            <a:fld id="{4E0AD7C4-3D04-E544-A2A5-8970E2BA3EA0}" type="datetimeFigureOut">
              <a:rPr lang="en-VN" smtClean="0"/>
              <a:t>01/03/2024</a:t>
            </a:fld>
            <a:endParaRPr lang="en-VN"/>
          </a:p>
        </p:txBody>
      </p:sp>
      <p:sp>
        <p:nvSpPr>
          <p:cNvPr id="5" name="Footer Placeholder 4">
            <a:extLst>
              <a:ext uri="{FF2B5EF4-FFF2-40B4-BE49-F238E27FC236}">
                <a16:creationId xmlns:a16="http://schemas.microsoft.com/office/drawing/2014/main" id="{1FAA43CC-22B6-ABBD-74AB-88A2DAFA23C9}"/>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D035DE6C-B7FC-832D-62D2-256D853C3A06}"/>
              </a:ext>
            </a:extLst>
          </p:cNvPr>
          <p:cNvSpPr>
            <a:spLocks noGrp="1"/>
          </p:cNvSpPr>
          <p:nvPr>
            <p:ph type="sldNum" sz="quarter" idx="12"/>
          </p:nvPr>
        </p:nvSpPr>
        <p:spPr/>
        <p:txBody>
          <a:bodyPr/>
          <a:lstStyle/>
          <a:p>
            <a:fld id="{17F48961-19B1-A84C-A1B7-D5A581944E07}" type="slidenum">
              <a:rPr lang="en-VN" smtClean="0"/>
              <a:t>‹#›</a:t>
            </a:fld>
            <a:endParaRPr lang="en-VN"/>
          </a:p>
        </p:txBody>
      </p:sp>
    </p:spTree>
    <p:extLst>
      <p:ext uri="{BB962C8B-B14F-4D97-AF65-F5344CB8AC3E}">
        <p14:creationId xmlns:p14="http://schemas.microsoft.com/office/powerpoint/2010/main" val="4181364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6D969-2EAD-4456-0F3F-425D131D219C}"/>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8F64FCEE-82D2-723F-E1B6-9ACC997A5C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D60AB1D5-ED7F-CAF7-3065-0F0DF59BE050}"/>
              </a:ext>
            </a:extLst>
          </p:cNvPr>
          <p:cNvSpPr>
            <a:spLocks noGrp="1"/>
          </p:cNvSpPr>
          <p:nvPr>
            <p:ph type="dt" sz="half" idx="10"/>
          </p:nvPr>
        </p:nvSpPr>
        <p:spPr/>
        <p:txBody>
          <a:bodyPr/>
          <a:lstStyle/>
          <a:p>
            <a:fld id="{4E0AD7C4-3D04-E544-A2A5-8970E2BA3EA0}" type="datetimeFigureOut">
              <a:rPr lang="en-VN" smtClean="0"/>
              <a:t>01/03/2024</a:t>
            </a:fld>
            <a:endParaRPr lang="en-VN"/>
          </a:p>
        </p:txBody>
      </p:sp>
      <p:sp>
        <p:nvSpPr>
          <p:cNvPr id="5" name="Footer Placeholder 4">
            <a:extLst>
              <a:ext uri="{FF2B5EF4-FFF2-40B4-BE49-F238E27FC236}">
                <a16:creationId xmlns:a16="http://schemas.microsoft.com/office/drawing/2014/main" id="{3EDC7A87-124C-0B10-E8FB-BBD9162D377B}"/>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2B6080F3-D353-D2DD-8F7E-C59A7D9E63D0}"/>
              </a:ext>
            </a:extLst>
          </p:cNvPr>
          <p:cNvSpPr>
            <a:spLocks noGrp="1"/>
          </p:cNvSpPr>
          <p:nvPr>
            <p:ph type="sldNum" sz="quarter" idx="12"/>
          </p:nvPr>
        </p:nvSpPr>
        <p:spPr/>
        <p:txBody>
          <a:bodyPr/>
          <a:lstStyle/>
          <a:p>
            <a:fld id="{17F48961-19B1-A84C-A1B7-D5A581944E07}" type="slidenum">
              <a:rPr lang="en-VN" smtClean="0"/>
              <a:t>‹#›</a:t>
            </a:fld>
            <a:endParaRPr lang="en-VN"/>
          </a:p>
        </p:txBody>
      </p:sp>
    </p:spTree>
    <p:extLst>
      <p:ext uri="{BB962C8B-B14F-4D97-AF65-F5344CB8AC3E}">
        <p14:creationId xmlns:p14="http://schemas.microsoft.com/office/powerpoint/2010/main" val="1337917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7E3CBE-4E12-4B60-8D35-BA8AF8A24EE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2E32BD9B-0D91-A561-0161-FAFF655B91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7B4F5BB5-52A3-7247-8B85-F7AEFD6D9BB5}"/>
              </a:ext>
            </a:extLst>
          </p:cNvPr>
          <p:cNvSpPr>
            <a:spLocks noGrp="1"/>
          </p:cNvSpPr>
          <p:nvPr>
            <p:ph type="dt" sz="half" idx="10"/>
          </p:nvPr>
        </p:nvSpPr>
        <p:spPr/>
        <p:txBody>
          <a:bodyPr/>
          <a:lstStyle/>
          <a:p>
            <a:fld id="{4E0AD7C4-3D04-E544-A2A5-8970E2BA3EA0}" type="datetimeFigureOut">
              <a:rPr lang="en-VN" smtClean="0"/>
              <a:t>01/03/2024</a:t>
            </a:fld>
            <a:endParaRPr lang="en-VN"/>
          </a:p>
        </p:txBody>
      </p:sp>
      <p:sp>
        <p:nvSpPr>
          <p:cNvPr id="5" name="Footer Placeholder 4">
            <a:extLst>
              <a:ext uri="{FF2B5EF4-FFF2-40B4-BE49-F238E27FC236}">
                <a16:creationId xmlns:a16="http://schemas.microsoft.com/office/drawing/2014/main" id="{8691DED6-7537-1B1B-07A7-EF0C701F8118}"/>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C1E94BBB-70A0-134E-DA97-06A654213836}"/>
              </a:ext>
            </a:extLst>
          </p:cNvPr>
          <p:cNvSpPr>
            <a:spLocks noGrp="1"/>
          </p:cNvSpPr>
          <p:nvPr>
            <p:ph type="sldNum" sz="quarter" idx="12"/>
          </p:nvPr>
        </p:nvSpPr>
        <p:spPr/>
        <p:txBody>
          <a:bodyPr/>
          <a:lstStyle/>
          <a:p>
            <a:fld id="{17F48961-19B1-A84C-A1B7-D5A581944E07}" type="slidenum">
              <a:rPr lang="en-VN" smtClean="0"/>
              <a:t>‹#›</a:t>
            </a:fld>
            <a:endParaRPr lang="en-VN"/>
          </a:p>
        </p:txBody>
      </p:sp>
    </p:spTree>
    <p:extLst>
      <p:ext uri="{BB962C8B-B14F-4D97-AF65-F5344CB8AC3E}">
        <p14:creationId xmlns:p14="http://schemas.microsoft.com/office/powerpoint/2010/main" val="243123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3FDDD-40F5-0C60-6CA7-95EAC17AA7CA}"/>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DCC71046-24B1-88C8-1CC3-6312518E1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0834E932-F4A8-8658-B7F9-6567FA7ED436}"/>
              </a:ext>
            </a:extLst>
          </p:cNvPr>
          <p:cNvSpPr>
            <a:spLocks noGrp="1"/>
          </p:cNvSpPr>
          <p:nvPr>
            <p:ph type="dt" sz="half" idx="10"/>
          </p:nvPr>
        </p:nvSpPr>
        <p:spPr/>
        <p:txBody>
          <a:bodyPr/>
          <a:lstStyle/>
          <a:p>
            <a:fld id="{4E0AD7C4-3D04-E544-A2A5-8970E2BA3EA0}" type="datetimeFigureOut">
              <a:rPr lang="en-VN" smtClean="0"/>
              <a:t>01/03/2024</a:t>
            </a:fld>
            <a:endParaRPr lang="en-VN"/>
          </a:p>
        </p:txBody>
      </p:sp>
      <p:sp>
        <p:nvSpPr>
          <p:cNvPr id="5" name="Footer Placeholder 4">
            <a:extLst>
              <a:ext uri="{FF2B5EF4-FFF2-40B4-BE49-F238E27FC236}">
                <a16:creationId xmlns:a16="http://schemas.microsoft.com/office/drawing/2014/main" id="{9CE0944E-BF91-9FA0-A82F-2F92FE71AAC6}"/>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7BBD4460-75A4-CA5A-9E47-1B9193B18F3B}"/>
              </a:ext>
            </a:extLst>
          </p:cNvPr>
          <p:cNvSpPr>
            <a:spLocks noGrp="1"/>
          </p:cNvSpPr>
          <p:nvPr>
            <p:ph type="sldNum" sz="quarter" idx="12"/>
          </p:nvPr>
        </p:nvSpPr>
        <p:spPr/>
        <p:txBody>
          <a:bodyPr/>
          <a:lstStyle/>
          <a:p>
            <a:fld id="{17F48961-19B1-A84C-A1B7-D5A581944E07}" type="slidenum">
              <a:rPr lang="en-VN" smtClean="0"/>
              <a:t>‹#›</a:t>
            </a:fld>
            <a:endParaRPr lang="en-VN"/>
          </a:p>
        </p:txBody>
      </p:sp>
    </p:spTree>
    <p:extLst>
      <p:ext uri="{BB962C8B-B14F-4D97-AF65-F5344CB8AC3E}">
        <p14:creationId xmlns:p14="http://schemas.microsoft.com/office/powerpoint/2010/main" val="1168898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7AF66-AE46-A1C4-5D3C-C94A2EE987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731135BC-2423-3582-F30E-131DC007DE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2444D3-CADE-D9FC-5CB1-3431B7007680}"/>
              </a:ext>
            </a:extLst>
          </p:cNvPr>
          <p:cNvSpPr>
            <a:spLocks noGrp="1"/>
          </p:cNvSpPr>
          <p:nvPr>
            <p:ph type="dt" sz="half" idx="10"/>
          </p:nvPr>
        </p:nvSpPr>
        <p:spPr/>
        <p:txBody>
          <a:bodyPr/>
          <a:lstStyle/>
          <a:p>
            <a:fld id="{4E0AD7C4-3D04-E544-A2A5-8970E2BA3EA0}" type="datetimeFigureOut">
              <a:rPr lang="en-VN" smtClean="0"/>
              <a:t>01/03/2024</a:t>
            </a:fld>
            <a:endParaRPr lang="en-VN"/>
          </a:p>
        </p:txBody>
      </p:sp>
      <p:sp>
        <p:nvSpPr>
          <p:cNvPr id="5" name="Footer Placeholder 4">
            <a:extLst>
              <a:ext uri="{FF2B5EF4-FFF2-40B4-BE49-F238E27FC236}">
                <a16:creationId xmlns:a16="http://schemas.microsoft.com/office/drawing/2014/main" id="{8A135FA5-C532-C1DB-4805-B33407372F7A}"/>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4D4D37B5-0CEA-C2E4-B5D9-E1EE2767DD01}"/>
              </a:ext>
            </a:extLst>
          </p:cNvPr>
          <p:cNvSpPr>
            <a:spLocks noGrp="1"/>
          </p:cNvSpPr>
          <p:nvPr>
            <p:ph type="sldNum" sz="quarter" idx="12"/>
          </p:nvPr>
        </p:nvSpPr>
        <p:spPr/>
        <p:txBody>
          <a:bodyPr/>
          <a:lstStyle/>
          <a:p>
            <a:fld id="{17F48961-19B1-A84C-A1B7-D5A581944E07}" type="slidenum">
              <a:rPr lang="en-VN" smtClean="0"/>
              <a:t>‹#›</a:t>
            </a:fld>
            <a:endParaRPr lang="en-VN"/>
          </a:p>
        </p:txBody>
      </p:sp>
    </p:spTree>
    <p:extLst>
      <p:ext uri="{BB962C8B-B14F-4D97-AF65-F5344CB8AC3E}">
        <p14:creationId xmlns:p14="http://schemas.microsoft.com/office/powerpoint/2010/main" val="1498157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8A35-8398-04C0-E28C-0F1D5F9CB0B1}"/>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739225D8-1A8D-A30D-9707-0685479456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97397DBC-911B-527D-1894-A3704472C0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A30F283E-A0D5-6500-134B-9C9436F99C79}"/>
              </a:ext>
            </a:extLst>
          </p:cNvPr>
          <p:cNvSpPr>
            <a:spLocks noGrp="1"/>
          </p:cNvSpPr>
          <p:nvPr>
            <p:ph type="dt" sz="half" idx="10"/>
          </p:nvPr>
        </p:nvSpPr>
        <p:spPr/>
        <p:txBody>
          <a:bodyPr/>
          <a:lstStyle/>
          <a:p>
            <a:fld id="{4E0AD7C4-3D04-E544-A2A5-8970E2BA3EA0}" type="datetimeFigureOut">
              <a:rPr lang="en-VN" smtClean="0"/>
              <a:t>01/03/2024</a:t>
            </a:fld>
            <a:endParaRPr lang="en-VN"/>
          </a:p>
        </p:txBody>
      </p:sp>
      <p:sp>
        <p:nvSpPr>
          <p:cNvPr id="6" name="Footer Placeholder 5">
            <a:extLst>
              <a:ext uri="{FF2B5EF4-FFF2-40B4-BE49-F238E27FC236}">
                <a16:creationId xmlns:a16="http://schemas.microsoft.com/office/drawing/2014/main" id="{167E0C3C-D945-040F-95AD-C387EA66594F}"/>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D1696307-3BC1-D504-CE14-A2430F5EBAA5}"/>
              </a:ext>
            </a:extLst>
          </p:cNvPr>
          <p:cNvSpPr>
            <a:spLocks noGrp="1"/>
          </p:cNvSpPr>
          <p:nvPr>
            <p:ph type="sldNum" sz="quarter" idx="12"/>
          </p:nvPr>
        </p:nvSpPr>
        <p:spPr/>
        <p:txBody>
          <a:bodyPr/>
          <a:lstStyle/>
          <a:p>
            <a:fld id="{17F48961-19B1-A84C-A1B7-D5A581944E07}" type="slidenum">
              <a:rPr lang="en-VN" smtClean="0"/>
              <a:t>‹#›</a:t>
            </a:fld>
            <a:endParaRPr lang="en-VN"/>
          </a:p>
        </p:txBody>
      </p:sp>
    </p:spTree>
    <p:extLst>
      <p:ext uri="{BB962C8B-B14F-4D97-AF65-F5344CB8AC3E}">
        <p14:creationId xmlns:p14="http://schemas.microsoft.com/office/powerpoint/2010/main" val="199186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3BCD-B162-5F34-19E3-92E12CD9CE86}"/>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3553CB8C-5CD9-6FF8-38B2-D93C993FC2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180CF5-1FAA-E895-C8E0-899572772C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8D98DEF0-9F73-4514-0341-0544D5FD69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1B230C-24F4-3942-A675-E842A68290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05260423-1892-EACB-E215-CAD9A0B8BDAA}"/>
              </a:ext>
            </a:extLst>
          </p:cNvPr>
          <p:cNvSpPr>
            <a:spLocks noGrp="1"/>
          </p:cNvSpPr>
          <p:nvPr>
            <p:ph type="dt" sz="half" idx="10"/>
          </p:nvPr>
        </p:nvSpPr>
        <p:spPr/>
        <p:txBody>
          <a:bodyPr/>
          <a:lstStyle/>
          <a:p>
            <a:fld id="{4E0AD7C4-3D04-E544-A2A5-8970E2BA3EA0}" type="datetimeFigureOut">
              <a:rPr lang="en-VN" smtClean="0"/>
              <a:t>01/03/2024</a:t>
            </a:fld>
            <a:endParaRPr lang="en-VN"/>
          </a:p>
        </p:txBody>
      </p:sp>
      <p:sp>
        <p:nvSpPr>
          <p:cNvPr id="8" name="Footer Placeholder 7">
            <a:extLst>
              <a:ext uri="{FF2B5EF4-FFF2-40B4-BE49-F238E27FC236}">
                <a16:creationId xmlns:a16="http://schemas.microsoft.com/office/drawing/2014/main" id="{E7226676-5EAE-9E54-D986-5489BCC0365C}"/>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6E8CE199-5AE1-6ECF-22C6-DBA8573C9DCA}"/>
              </a:ext>
            </a:extLst>
          </p:cNvPr>
          <p:cNvSpPr>
            <a:spLocks noGrp="1"/>
          </p:cNvSpPr>
          <p:nvPr>
            <p:ph type="sldNum" sz="quarter" idx="12"/>
          </p:nvPr>
        </p:nvSpPr>
        <p:spPr/>
        <p:txBody>
          <a:bodyPr/>
          <a:lstStyle/>
          <a:p>
            <a:fld id="{17F48961-19B1-A84C-A1B7-D5A581944E07}" type="slidenum">
              <a:rPr lang="en-VN" smtClean="0"/>
              <a:t>‹#›</a:t>
            </a:fld>
            <a:endParaRPr lang="en-VN"/>
          </a:p>
        </p:txBody>
      </p:sp>
    </p:spTree>
    <p:extLst>
      <p:ext uri="{BB962C8B-B14F-4D97-AF65-F5344CB8AC3E}">
        <p14:creationId xmlns:p14="http://schemas.microsoft.com/office/powerpoint/2010/main" val="2390562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D3BB2-DCCA-97E8-B008-2672F9ABDF7F}"/>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60D5A362-F6F3-D25A-B2BE-B2ED8760B623}"/>
              </a:ext>
            </a:extLst>
          </p:cNvPr>
          <p:cNvSpPr>
            <a:spLocks noGrp="1"/>
          </p:cNvSpPr>
          <p:nvPr>
            <p:ph type="dt" sz="half" idx="10"/>
          </p:nvPr>
        </p:nvSpPr>
        <p:spPr/>
        <p:txBody>
          <a:bodyPr/>
          <a:lstStyle/>
          <a:p>
            <a:fld id="{4E0AD7C4-3D04-E544-A2A5-8970E2BA3EA0}" type="datetimeFigureOut">
              <a:rPr lang="en-VN" smtClean="0"/>
              <a:t>01/03/2024</a:t>
            </a:fld>
            <a:endParaRPr lang="en-VN"/>
          </a:p>
        </p:txBody>
      </p:sp>
      <p:sp>
        <p:nvSpPr>
          <p:cNvPr id="4" name="Footer Placeholder 3">
            <a:extLst>
              <a:ext uri="{FF2B5EF4-FFF2-40B4-BE49-F238E27FC236}">
                <a16:creationId xmlns:a16="http://schemas.microsoft.com/office/drawing/2014/main" id="{1F3CC04B-29EC-C2C6-2729-D824A7481375}"/>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7E88CEC3-31EE-339C-8FEF-0F6147305A73}"/>
              </a:ext>
            </a:extLst>
          </p:cNvPr>
          <p:cNvSpPr>
            <a:spLocks noGrp="1"/>
          </p:cNvSpPr>
          <p:nvPr>
            <p:ph type="sldNum" sz="quarter" idx="12"/>
          </p:nvPr>
        </p:nvSpPr>
        <p:spPr/>
        <p:txBody>
          <a:bodyPr/>
          <a:lstStyle/>
          <a:p>
            <a:fld id="{17F48961-19B1-A84C-A1B7-D5A581944E07}" type="slidenum">
              <a:rPr lang="en-VN" smtClean="0"/>
              <a:t>‹#›</a:t>
            </a:fld>
            <a:endParaRPr lang="en-VN"/>
          </a:p>
        </p:txBody>
      </p:sp>
    </p:spTree>
    <p:extLst>
      <p:ext uri="{BB962C8B-B14F-4D97-AF65-F5344CB8AC3E}">
        <p14:creationId xmlns:p14="http://schemas.microsoft.com/office/powerpoint/2010/main" val="130658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83E5B9-9788-1E85-5A40-C5A13E32958A}"/>
              </a:ext>
            </a:extLst>
          </p:cNvPr>
          <p:cNvSpPr>
            <a:spLocks noGrp="1"/>
          </p:cNvSpPr>
          <p:nvPr>
            <p:ph type="dt" sz="half" idx="10"/>
          </p:nvPr>
        </p:nvSpPr>
        <p:spPr/>
        <p:txBody>
          <a:bodyPr/>
          <a:lstStyle/>
          <a:p>
            <a:fld id="{4E0AD7C4-3D04-E544-A2A5-8970E2BA3EA0}" type="datetimeFigureOut">
              <a:rPr lang="en-VN" smtClean="0"/>
              <a:t>01/03/2024</a:t>
            </a:fld>
            <a:endParaRPr lang="en-VN"/>
          </a:p>
        </p:txBody>
      </p:sp>
      <p:sp>
        <p:nvSpPr>
          <p:cNvPr id="3" name="Footer Placeholder 2">
            <a:extLst>
              <a:ext uri="{FF2B5EF4-FFF2-40B4-BE49-F238E27FC236}">
                <a16:creationId xmlns:a16="http://schemas.microsoft.com/office/drawing/2014/main" id="{3097933B-515E-4C0B-DD13-92B44E6E43AE}"/>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1776BD0D-C81D-9196-1837-04B151317FE4}"/>
              </a:ext>
            </a:extLst>
          </p:cNvPr>
          <p:cNvSpPr>
            <a:spLocks noGrp="1"/>
          </p:cNvSpPr>
          <p:nvPr>
            <p:ph type="sldNum" sz="quarter" idx="12"/>
          </p:nvPr>
        </p:nvSpPr>
        <p:spPr/>
        <p:txBody>
          <a:bodyPr/>
          <a:lstStyle/>
          <a:p>
            <a:fld id="{17F48961-19B1-A84C-A1B7-D5A581944E07}" type="slidenum">
              <a:rPr lang="en-VN" smtClean="0"/>
              <a:t>‹#›</a:t>
            </a:fld>
            <a:endParaRPr lang="en-VN"/>
          </a:p>
        </p:txBody>
      </p:sp>
    </p:spTree>
    <p:extLst>
      <p:ext uri="{BB962C8B-B14F-4D97-AF65-F5344CB8AC3E}">
        <p14:creationId xmlns:p14="http://schemas.microsoft.com/office/powerpoint/2010/main" val="886225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59BAB-DDB2-3CD4-66E1-460D8D04E6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A70E7C0E-326D-C3DA-946C-C3EE5569BF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1537AF2C-D06E-C84D-26A8-78811A39FF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F31F79-8F10-EDC6-F892-BA71799E117E}"/>
              </a:ext>
            </a:extLst>
          </p:cNvPr>
          <p:cNvSpPr>
            <a:spLocks noGrp="1"/>
          </p:cNvSpPr>
          <p:nvPr>
            <p:ph type="dt" sz="half" idx="10"/>
          </p:nvPr>
        </p:nvSpPr>
        <p:spPr/>
        <p:txBody>
          <a:bodyPr/>
          <a:lstStyle/>
          <a:p>
            <a:fld id="{4E0AD7C4-3D04-E544-A2A5-8970E2BA3EA0}" type="datetimeFigureOut">
              <a:rPr lang="en-VN" smtClean="0"/>
              <a:t>01/03/2024</a:t>
            </a:fld>
            <a:endParaRPr lang="en-VN"/>
          </a:p>
        </p:txBody>
      </p:sp>
      <p:sp>
        <p:nvSpPr>
          <p:cNvPr id="6" name="Footer Placeholder 5">
            <a:extLst>
              <a:ext uri="{FF2B5EF4-FFF2-40B4-BE49-F238E27FC236}">
                <a16:creationId xmlns:a16="http://schemas.microsoft.com/office/drawing/2014/main" id="{73CB1C8B-6F8C-AE4A-7594-C177D8354464}"/>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248AA207-6B05-F672-027C-148F63C09B62}"/>
              </a:ext>
            </a:extLst>
          </p:cNvPr>
          <p:cNvSpPr>
            <a:spLocks noGrp="1"/>
          </p:cNvSpPr>
          <p:nvPr>
            <p:ph type="sldNum" sz="quarter" idx="12"/>
          </p:nvPr>
        </p:nvSpPr>
        <p:spPr/>
        <p:txBody>
          <a:bodyPr/>
          <a:lstStyle/>
          <a:p>
            <a:fld id="{17F48961-19B1-A84C-A1B7-D5A581944E07}" type="slidenum">
              <a:rPr lang="en-VN" smtClean="0"/>
              <a:t>‹#›</a:t>
            </a:fld>
            <a:endParaRPr lang="en-VN"/>
          </a:p>
        </p:txBody>
      </p:sp>
    </p:spTree>
    <p:extLst>
      <p:ext uri="{BB962C8B-B14F-4D97-AF65-F5344CB8AC3E}">
        <p14:creationId xmlns:p14="http://schemas.microsoft.com/office/powerpoint/2010/main" val="614538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C06D-0322-5484-3FBC-A7B4FE2DEA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3A6EBD41-8D1A-5593-B9A3-5A3A0E3488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A212950F-DDBA-B0B2-D7C1-D28C320632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2ED6EF-FA2B-A1F8-0778-A80FAE98D7FE}"/>
              </a:ext>
            </a:extLst>
          </p:cNvPr>
          <p:cNvSpPr>
            <a:spLocks noGrp="1"/>
          </p:cNvSpPr>
          <p:nvPr>
            <p:ph type="dt" sz="half" idx="10"/>
          </p:nvPr>
        </p:nvSpPr>
        <p:spPr/>
        <p:txBody>
          <a:bodyPr/>
          <a:lstStyle/>
          <a:p>
            <a:fld id="{4E0AD7C4-3D04-E544-A2A5-8970E2BA3EA0}" type="datetimeFigureOut">
              <a:rPr lang="en-VN" smtClean="0"/>
              <a:t>01/03/2024</a:t>
            </a:fld>
            <a:endParaRPr lang="en-VN"/>
          </a:p>
        </p:txBody>
      </p:sp>
      <p:sp>
        <p:nvSpPr>
          <p:cNvPr id="6" name="Footer Placeholder 5">
            <a:extLst>
              <a:ext uri="{FF2B5EF4-FFF2-40B4-BE49-F238E27FC236}">
                <a16:creationId xmlns:a16="http://schemas.microsoft.com/office/drawing/2014/main" id="{F7F11551-6F7A-6EF9-142C-71FD5888D59B}"/>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3B3F831A-4EB4-1E0F-980A-7CC4068C2951}"/>
              </a:ext>
            </a:extLst>
          </p:cNvPr>
          <p:cNvSpPr>
            <a:spLocks noGrp="1"/>
          </p:cNvSpPr>
          <p:nvPr>
            <p:ph type="sldNum" sz="quarter" idx="12"/>
          </p:nvPr>
        </p:nvSpPr>
        <p:spPr/>
        <p:txBody>
          <a:bodyPr/>
          <a:lstStyle/>
          <a:p>
            <a:fld id="{17F48961-19B1-A84C-A1B7-D5A581944E07}" type="slidenum">
              <a:rPr lang="en-VN" smtClean="0"/>
              <a:t>‹#›</a:t>
            </a:fld>
            <a:endParaRPr lang="en-VN"/>
          </a:p>
        </p:txBody>
      </p:sp>
    </p:spTree>
    <p:extLst>
      <p:ext uri="{BB962C8B-B14F-4D97-AF65-F5344CB8AC3E}">
        <p14:creationId xmlns:p14="http://schemas.microsoft.com/office/powerpoint/2010/main" val="3061960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069D9B-B89E-1611-BF4F-7FD486DC22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C7ABEEA5-7D78-4908-6BB5-C80F2E9AC4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C1E741E3-A024-5C0C-A9A5-0B6C8D7E37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0AD7C4-3D04-E544-A2A5-8970E2BA3EA0}" type="datetimeFigureOut">
              <a:rPr lang="en-VN" smtClean="0"/>
              <a:t>01/03/2024</a:t>
            </a:fld>
            <a:endParaRPr lang="en-VN"/>
          </a:p>
        </p:txBody>
      </p:sp>
      <p:sp>
        <p:nvSpPr>
          <p:cNvPr id="5" name="Footer Placeholder 4">
            <a:extLst>
              <a:ext uri="{FF2B5EF4-FFF2-40B4-BE49-F238E27FC236}">
                <a16:creationId xmlns:a16="http://schemas.microsoft.com/office/drawing/2014/main" id="{278F8948-51A5-B93A-668C-7B27AFF141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03F3B2EC-65F9-475B-14B9-2A9F056FBD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48961-19B1-A84C-A1B7-D5A581944E07}" type="slidenum">
              <a:rPr lang="en-VN" smtClean="0"/>
              <a:t>‹#›</a:t>
            </a:fld>
            <a:endParaRPr lang="en-VN"/>
          </a:p>
        </p:txBody>
      </p:sp>
    </p:spTree>
    <p:extLst>
      <p:ext uri="{BB962C8B-B14F-4D97-AF65-F5344CB8AC3E}">
        <p14:creationId xmlns:p14="http://schemas.microsoft.com/office/powerpoint/2010/main" val="2894269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CEDBF-D654-CA8D-09F9-17D81728D97F}"/>
              </a:ext>
            </a:extLst>
          </p:cNvPr>
          <p:cNvSpPr>
            <a:spLocks noGrp="1"/>
          </p:cNvSpPr>
          <p:nvPr>
            <p:ph type="ctrTitle"/>
          </p:nvPr>
        </p:nvSpPr>
        <p:spPr/>
        <p:txBody>
          <a:bodyPr/>
          <a:lstStyle/>
          <a:p>
            <a:endParaRPr lang="en-VN"/>
          </a:p>
        </p:txBody>
      </p:sp>
      <p:sp>
        <p:nvSpPr>
          <p:cNvPr id="3" name="Subtitle 2">
            <a:extLst>
              <a:ext uri="{FF2B5EF4-FFF2-40B4-BE49-F238E27FC236}">
                <a16:creationId xmlns:a16="http://schemas.microsoft.com/office/drawing/2014/main" id="{A02F56FA-3C5A-B1B1-91D1-691F73946F97}"/>
              </a:ext>
            </a:extLst>
          </p:cNvPr>
          <p:cNvSpPr>
            <a:spLocks noGrp="1"/>
          </p:cNvSpPr>
          <p:nvPr>
            <p:ph type="subTitle" idx="1"/>
          </p:nvPr>
        </p:nvSpPr>
        <p:spPr/>
        <p:txBody>
          <a:bodyPr/>
          <a:lstStyle/>
          <a:p>
            <a:endParaRPr lang="en-VN"/>
          </a:p>
        </p:txBody>
      </p:sp>
      <p:pic>
        <p:nvPicPr>
          <p:cNvPr id="5" name="Picture 4" descr="A close up of a sign&#10;&#10;Description automatically generated">
            <a:extLst>
              <a:ext uri="{FF2B5EF4-FFF2-40B4-BE49-F238E27FC236}">
                <a16:creationId xmlns:a16="http://schemas.microsoft.com/office/drawing/2014/main" id="{5A605AC9-DA95-C326-47A9-6482CF8F45E2}"/>
              </a:ext>
            </a:extLst>
          </p:cNvPr>
          <p:cNvPicPr>
            <a:picLocks noChangeAspect="1"/>
          </p:cNvPicPr>
          <p:nvPr/>
        </p:nvPicPr>
        <p:blipFill>
          <a:blip r:embed="rId2"/>
          <a:stretch>
            <a:fillRect/>
          </a:stretch>
        </p:blipFill>
        <p:spPr>
          <a:xfrm>
            <a:off x="0" y="385287"/>
            <a:ext cx="12192000" cy="6087426"/>
          </a:xfrm>
          <a:prstGeom prst="rect">
            <a:avLst/>
          </a:prstGeom>
        </p:spPr>
      </p:pic>
    </p:spTree>
    <p:extLst>
      <p:ext uri="{BB962C8B-B14F-4D97-AF65-F5344CB8AC3E}">
        <p14:creationId xmlns:p14="http://schemas.microsoft.com/office/powerpoint/2010/main" val="160436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DAA4-9738-40CD-5E8F-2B694A90EDC2}"/>
              </a:ext>
            </a:extLst>
          </p:cNvPr>
          <p:cNvSpPr>
            <a:spLocks noGrp="1"/>
          </p:cNvSpPr>
          <p:nvPr>
            <p:ph type="title"/>
          </p:nvPr>
        </p:nvSpPr>
        <p:spPr/>
        <p:txBody>
          <a:bodyPr/>
          <a:lstStyle/>
          <a:p>
            <a:r>
              <a:rPr lang="en-VN" dirty="0">
                <a:solidFill>
                  <a:schemeClr val="accent1">
                    <a:lumMod val="75000"/>
                  </a:schemeClr>
                </a:solidFill>
                <a:latin typeface="Times New Roman" panose="02020603050405020304" pitchFamily="18" charset="0"/>
                <a:cs typeface="Times New Roman" panose="02020603050405020304" pitchFamily="18" charset="0"/>
              </a:rPr>
              <a:t>Tổng quan CSS</a:t>
            </a:r>
          </a:p>
        </p:txBody>
      </p:sp>
      <p:sp>
        <p:nvSpPr>
          <p:cNvPr id="3" name="Content Placeholder 2">
            <a:extLst>
              <a:ext uri="{FF2B5EF4-FFF2-40B4-BE49-F238E27FC236}">
                <a16:creationId xmlns:a16="http://schemas.microsoft.com/office/drawing/2014/main" id="{BEA9D2D1-7AAF-4A61-748E-378F35542FEF}"/>
              </a:ext>
            </a:extLst>
          </p:cNvPr>
          <p:cNvSpPr>
            <a:spLocks noGrp="1"/>
          </p:cNvSpPr>
          <p:nvPr>
            <p:ph idx="1"/>
          </p:nvPr>
        </p:nvSpPr>
        <p:spPr/>
        <p:txBody>
          <a:bodyPr/>
          <a:lstStyle/>
          <a:p>
            <a:r>
              <a:rPr lang="en-VN" sz="3200" dirty="0">
                <a:solidFill>
                  <a:schemeClr val="accent1">
                    <a:lumMod val="75000"/>
                  </a:schemeClr>
                </a:solidFill>
                <a:latin typeface="Times New Roman" panose="02020603050405020304" pitchFamily="18" charset="0"/>
                <a:cs typeface="Times New Roman" panose="02020603050405020304" pitchFamily="18" charset="0"/>
              </a:rPr>
              <a:t>Cú pháp:</a:t>
            </a:r>
          </a:p>
          <a:p>
            <a:endParaRPr lang="en-VN" dirty="0"/>
          </a:p>
          <a:p>
            <a:pPr marL="0" indent="0">
              <a:buNone/>
            </a:pPr>
            <a:r>
              <a:rPr lang="en-US" dirty="0"/>
              <a:t>		</a:t>
            </a:r>
            <a:r>
              <a:rPr lang="en-US" sz="3200" dirty="0">
                <a:solidFill>
                  <a:schemeClr val="accent1">
                    <a:lumMod val="75000"/>
                  </a:schemeClr>
                </a:solidFill>
                <a:latin typeface="Times New Roman" panose="02020603050405020304" pitchFamily="18" charset="0"/>
                <a:cs typeface="Times New Roman" panose="02020603050405020304" pitchFamily="18" charset="0"/>
              </a:rPr>
              <a:t>S</a:t>
            </a:r>
            <a:r>
              <a:rPr lang="en-VN" sz="3200" dirty="0">
                <a:solidFill>
                  <a:schemeClr val="accent1">
                    <a:lumMod val="75000"/>
                  </a:schemeClr>
                </a:solidFill>
                <a:latin typeface="Times New Roman" panose="02020603050405020304" pitchFamily="18" charset="0"/>
                <a:cs typeface="Times New Roman" panose="02020603050405020304" pitchFamily="18" charset="0"/>
              </a:rPr>
              <a:t>elector {</a:t>
            </a:r>
          </a:p>
          <a:p>
            <a:pPr marL="0" indent="0">
              <a:buNone/>
            </a:pPr>
            <a:r>
              <a:rPr lang="en-US" sz="3200" dirty="0">
                <a:solidFill>
                  <a:schemeClr val="accent1">
                    <a:lumMod val="75000"/>
                  </a:schemeClr>
                </a:solidFill>
                <a:latin typeface="Times New Roman" panose="02020603050405020304" pitchFamily="18" charset="0"/>
                <a:cs typeface="Times New Roman" panose="02020603050405020304" pitchFamily="18" charset="0"/>
              </a:rPr>
              <a:t>			pr</a:t>
            </a:r>
            <a:r>
              <a:rPr lang="en-VN" sz="3200" dirty="0">
                <a:solidFill>
                  <a:schemeClr val="accent1">
                    <a:lumMod val="75000"/>
                  </a:schemeClr>
                </a:solidFill>
                <a:latin typeface="Times New Roman" panose="02020603050405020304" pitchFamily="18" charset="0"/>
                <a:cs typeface="Times New Roman" panose="02020603050405020304" pitchFamily="18" charset="0"/>
              </a:rPr>
              <a:t>operty1: value;</a:t>
            </a:r>
          </a:p>
          <a:p>
            <a:pPr marL="0" indent="0">
              <a:buNone/>
            </a:pPr>
            <a:r>
              <a:rPr lang="en-VN" sz="3200" dirty="0">
                <a:solidFill>
                  <a:schemeClr val="accent1">
                    <a:lumMod val="75000"/>
                  </a:schemeClr>
                </a:solidFill>
                <a:latin typeface="Times New Roman" panose="02020603050405020304" pitchFamily="18" charset="0"/>
                <a:cs typeface="Times New Roman" panose="02020603050405020304" pitchFamily="18" charset="0"/>
              </a:rPr>
              <a:t>			property2: value;</a:t>
            </a:r>
          </a:p>
          <a:p>
            <a:pPr marL="0" indent="0">
              <a:buNone/>
            </a:pPr>
            <a:r>
              <a:rPr lang="en-VN" sz="3200" dirty="0">
                <a:solidFill>
                  <a:schemeClr val="accent1">
                    <a:lumMod val="75000"/>
                  </a:schemeClr>
                </a:solidFill>
                <a:latin typeface="Times New Roman" panose="02020603050405020304" pitchFamily="18" charset="0"/>
                <a:cs typeface="Times New Roman" panose="02020603050405020304" pitchFamily="18" charset="0"/>
              </a:rPr>
              <a:t>		}</a:t>
            </a:r>
          </a:p>
          <a:p>
            <a:endParaRPr lang="en-VN" dirty="0"/>
          </a:p>
        </p:txBody>
      </p:sp>
      <p:pic>
        <p:nvPicPr>
          <p:cNvPr id="5" name="Picture 4" descr="A computer code with red text&#10;&#10;Description automatically generated">
            <a:extLst>
              <a:ext uri="{FF2B5EF4-FFF2-40B4-BE49-F238E27FC236}">
                <a16:creationId xmlns:a16="http://schemas.microsoft.com/office/drawing/2014/main" id="{01D26F96-CD70-8227-AAA4-C5A8A0D34356}"/>
              </a:ext>
            </a:extLst>
          </p:cNvPr>
          <p:cNvPicPr>
            <a:picLocks noChangeAspect="1"/>
          </p:cNvPicPr>
          <p:nvPr/>
        </p:nvPicPr>
        <p:blipFill>
          <a:blip r:embed="rId2"/>
          <a:stretch>
            <a:fillRect/>
          </a:stretch>
        </p:blipFill>
        <p:spPr>
          <a:xfrm>
            <a:off x="7552438" y="2834438"/>
            <a:ext cx="2882900" cy="1638300"/>
          </a:xfrm>
          <a:prstGeom prst="rect">
            <a:avLst/>
          </a:prstGeom>
        </p:spPr>
      </p:pic>
    </p:spTree>
    <p:extLst>
      <p:ext uri="{BB962C8B-B14F-4D97-AF65-F5344CB8AC3E}">
        <p14:creationId xmlns:p14="http://schemas.microsoft.com/office/powerpoint/2010/main" val="31734055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B9A6D-DA83-EBD7-9C92-562E0BDDF3E9}"/>
              </a:ext>
            </a:extLst>
          </p:cNvPr>
          <p:cNvSpPr>
            <a:spLocks noGrp="1"/>
          </p:cNvSpPr>
          <p:nvPr>
            <p:ph type="title"/>
          </p:nvPr>
        </p:nvSpPr>
        <p:spPr/>
        <p:txBody>
          <a:bodyPr/>
          <a:lstStyle/>
          <a:p>
            <a:r>
              <a:rPr lang="en-US" dirty="0" err="1">
                <a:solidFill>
                  <a:srgbClr val="FFC000"/>
                </a:solidFill>
                <a:latin typeface="Times New Roman" panose="02020603050405020304" pitchFamily="18" charset="0"/>
                <a:cs typeface="Times New Roman" panose="02020603050405020304" pitchFamily="18" charset="0"/>
              </a:rPr>
              <a:t>Giới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thiệu</a:t>
            </a:r>
            <a:endParaRPr lang="en-VN" dirty="0"/>
          </a:p>
        </p:txBody>
      </p:sp>
      <p:sp>
        <p:nvSpPr>
          <p:cNvPr id="3" name="Content Placeholder 2">
            <a:extLst>
              <a:ext uri="{FF2B5EF4-FFF2-40B4-BE49-F238E27FC236}">
                <a16:creationId xmlns:a16="http://schemas.microsoft.com/office/drawing/2014/main" id="{2AE0FF2F-7610-6783-8B50-DE04F2ECE706}"/>
              </a:ext>
            </a:extLst>
          </p:cNvPr>
          <p:cNvSpPr>
            <a:spLocks noGrp="1"/>
          </p:cNvSpPr>
          <p:nvPr>
            <p:ph idx="1"/>
          </p:nvPr>
        </p:nvSpPr>
        <p:spPr>
          <a:xfrm>
            <a:off x="385883" y="1541620"/>
            <a:ext cx="4780547" cy="4351338"/>
          </a:xfrm>
        </p:spPr>
        <p:txBody>
          <a:bodyPr/>
          <a:lstStyle/>
          <a:p>
            <a:pPr algn="just"/>
            <a:r>
              <a:rPr lang="en-US" b="1" dirty="0">
                <a:solidFill>
                  <a:schemeClr val="accent1">
                    <a:lumMod val="75000"/>
                  </a:schemeClr>
                </a:solidFill>
                <a:latin typeface="Times New Roman" panose="02020603050405020304" pitchFamily="18" charset="0"/>
                <a:cs typeface="Times New Roman" panose="02020603050405020304" pitchFamily="18" charset="0"/>
              </a:rPr>
              <a:t>Grid Layout</a:t>
            </a:r>
          </a:p>
          <a:p>
            <a:pPr algn="just">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grid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rõ</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sắp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xếp</a:t>
            </a:r>
            <a:r>
              <a:rPr lang="en-US" dirty="0">
                <a:latin typeface="Times New Roman" panose="02020603050405020304" pitchFamily="18" charset="0"/>
                <a:cs typeface="Times New Roman" panose="02020603050405020304" pitchFamily="18" charset="0"/>
              </a:rPr>
              <a:t>.</a:t>
            </a:r>
          </a:p>
          <a:p>
            <a:endParaRPr lang="en-VN" dirty="0"/>
          </a:p>
        </p:txBody>
      </p:sp>
      <p:pic>
        <p:nvPicPr>
          <p:cNvPr id="4" name="Picture 3">
            <a:extLst>
              <a:ext uri="{FF2B5EF4-FFF2-40B4-BE49-F238E27FC236}">
                <a16:creationId xmlns:a16="http://schemas.microsoft.com/office/drawing/2014/main" id="{77748852-91DB-5D35-9CFE-EFCE3E4AB56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8600" y="3717815"/>
            <a:ext cx="7604682" cy="2371344"/>
          </a:xfrm>
          <a:prstGeom prst="rect">
            <a:avLst/>
          </a:prstGeom>
          <a:noFill/>
          <a:ln>
            <a:noFill/>
          </a:ln>
        </p:spPr>
      </p:pic>
      <p:pic>
        <p:nvPicPr>
          <p:cNvPr id="5" name="Picture 4">
            <a:extLst>
              <a:ext uri="{FF2B5EF4-FFF2-40B4-BE49-F238E27FC236}">
                <a16:creationId xmlns:a16="http://schemas.microsoft.com/office/drawing/2014/main" id="{B71AC7A7-CC26-C14C-C082-E9C5BDA9DC7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63976" y="1529264"/>
            <a:ext cx="3109269" cy="1482090"/>
          </a:xfrm>
          <a:prstGeom prst="rect">
            <a:avLst/>
          </a:prstGeom>
          <a:noFill/>
          <a:ln>
            <a:noFill/>
          </a:ln>
        </p:spPr>
      </p:pic>
      <p:sp>
        <p:nvSpPr>
          <p:cNvPr id="6" name="Arrow: Right 7">
            <a:extLst>
              <a:ext uri="{FF2B5EF4-FFF2-40B4-BE49-F238E27FC236}">
                <a16:creationId xmlns:a16="http://schemas.microsoft.com/office/drawing/2014/main" id="{65C83422-EDA6-CDF9-5DC2-C4263A5AE9D6}"/>
              </a:ext>
            </a:extLst>
          </p:cNvPr>
          <p:cNvSpPr/>
          <p:nvPr/>
        </p:nvSpPr>
        <p:spPr>
          <a:xfrm rot="10800000">
            <a:off x="7903781" y="4648137"/>
            <a:ext cx="570282" cy="5107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C3D99951-8129-BA67-C88B-DDF9C7CD876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672427" y="1541620"/>
            <a:ext cx="3519573" cy="4617880"/>
          </a:xfrm>
          <a:prstGeom prst="rect">
            <a:avLst/>
          </a:prstGeom>
          <a:noFill/>
          <a:ln>
            <a:noFill/>
          </a:ln>
        </p:spPr>
      </p:pic>
    </p:spTree>
    <p:extLst>
      <p:ext uri="{BB962C8B-B14F-4D97-AF65-F5344CB8AC3E}">
        <p14:creationId xmlns:p14="http://schemas.microsoft.com/office/powerpoint/2010/main" val="42410747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6F8B6-798F-4862-A53D-BD112185709C}"/>
              </a:ext>
            </a:extLst>
          </p:cNvPr>
          <p:cNvSpPr>
            <a:spLocks noGrp="1"/>
          </p:cNvSpPr>
          <p:nvPr>
            <p:ph type="title"/>
          </p:nvPr>
        </p:nvSpPr>
        <p:spPr/>
        <p:txBody>
          <a:bodyPr/>
          <a:lstStyle/>
          <a:p>
            <a:r>
              <a:rPr lang="en-US" dirty="0" err="1">
                <a:solidFill>
                  <a:srgbClr val="FFC000"/>
                </a:solidFill>
                <a:latin typeface="Times New Roman" panose="02020603050405020304" pitchFamily="18" charset="0"/>
                <a:cs typeface="Times New Roman" panose="02020603050405020304" pitchFamily="18" charset="0"/>
              </a:rPr>
              <a:t>Giới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thiệu</a:t>
            </a:r>
            <a:endParaRPr lang="en-VN" dirty="0"/>
          </a:p>
        </p:txBody>
      </p:sp>
      <p:sp>
        <p:nvSpPr>
          <p:cNvPr id="3" name="Content Placeholder 2">
            <a:extLst>
              <a:ext uri="{FF2B5EF4-FFF2-40B4-BE49-F238E27FC236}">
                <a16:creationId xmlns:a16="http://schemas.microsoft.com/office/drawing/2014/main" id="{0D46B995-B89B-C76A-FC77-A009BCFE94CE}"/>
              </a:ext>
            </a:extLst>
          </p:cNvPr>
          <p:cNvSpPr>
            <a:spLocks noGrp="1"/>
          </p:cNvSpPr>
          <p:nvPr>
            <p:ph idx="1"/>
          </p:nvPr>
        </p:nvSpPr>
        <p:spPr/>
        <p:txBody>
          <a:bodyPr/>
          <a:lstStyle/>
          <a:p>
            <a:r>
              <a:rPr lang="en-US" b="1" dirty="0">
                <a:solidFill>
                  <a:schemeClr val="accent1">
                    <a:lumMod val="75000"/>
                  </a:schemeClr>
                </a:solidFill>
              </a:rPr>
              <a:t>Floats</a:t>
            </a:r>
          </a:p>
          <a:p>
            <a:pPr algn="just">
              <a:buFont typeface="Wingdings" panose="05000000000000000000" pitchFamily="2" charset="2"/>
              <a:buChar char="Ø"/>
            </a:pPr>
            <a:r>
              <a:rPr lang="vi-VN" sz="2600" dirty="0">
                <a:latin typeface="Times New Roman" panose="02020603050405020304" pitchFamily="18" charset="0"/>
                <a:cs typeface="Times New Roman" panose="02020603050405020304" pitchFamily="18" charset="0"/>
              </a:rPr>
              <a:t>Đ</a:t>
            </a:r>
            <a:r>
              <a:rPr lang="en-US" sz="2600" dirty="0" err="1">
                <a:latin typeface="Times New Roman" panose="02020603050405020304" pitchFamily="18" charset="0"/>
                <a:cs typeface="Times New Roman" panose="02020603050405020304" pitchFamily="18" charset="0"/>
              </a:rPr>
              <a:t>ặt</a:t>
            </a:r>
            <a:r>
              <a:rPr lang="vi-VN" sz="2600" dirty="0">
                <a:latin typeface="Times New Roman" panose="02020603050405020304" pitchFamily="18" charset="0"/>
                <a:cs typeface="Times New Roman" panose="02020603050405020304" pitchFamily="18" charset="0"/>
              </a:rPr>
              <a:t> các phần tử nổi lên trên và đẩy văn bản ra xung quanh.</a:t>
            </a:r>
          </a:p>
          <a:p>
            <a:pPr algn="just">
              <a:buFont typeface="Wingdings" panose="05000000000000000000" pitchFamily="2" charset="2"/>
              <a:buChar char="Ø"/>
            </a:pPr>
            <a:r>
              <a:rPr lang="vi-VN" sz="2600" dirty="0">
                <a:latin typeface="Times New Roman" panose="02020603050405020304" pitchFamily="18" charset="0"/>
                <a:cs typeface="Times New Roman" panose="02020603050405020304" pitchFamily="18" charset="0"/>
              </a:rPr>
              <a:t>Thuộc tính </a:t>
            </a:r>
            <a:r>
              <a:rPr lang="vi-VN" sz="2600" b="1" dirty="0">
                <a:solidFill>
                  <a:schemeClr val="accent1">
                    <a:lumMod val="75000"/>
                  </a:schemeClr>
                </a:solidFill>
                <a:latin typeface="Times New Roman" panose="02020603050405020304" pitchFamily="18" charset="0"/>
                <a:cs typeface="Times New Roman" panose="02020603050405020304" pitchFamily="18" charset="0"/>
              </a:rPr>
              <a:t>float</a:t>
            </a:r>
            <a:r>
              <a:rPr lang="vi-VN" sz="2600" dirty="0">
                <a:latin typeface="Times New Roman" panose="02020603050405020304" pitchFamily="18" charset="0"/>
                <a:cs typeface="Times New Roman" panose="02020603050405020304" pitchFamily="18" charset="0"/>
              </a:rPr>
              <a:t> có bốn giá trị có thể có:</a:t>
            </a:r>
          </a:p>
          <a:p>
            <a:pPr lvl="1" algn="just">
              <a:buFont typeface="Wingdings" panose="05000000000000000000" pitchFamily="2" charset="2"/>
              <a:buChar char="§"/>
            </a:pPr>
            <a:r>
              <a:rPr lang="vi-VN" sz="2600" b="1" i="1" dirty="0">
                <a:latin typeface="Times New Roman" panose="02020603050405020304" pitchFamily="18" charset="0"/>
                <a:cs typeface="Times New Roman" panose="02020603050405020304" pitchFamily="18" charset="0"/>
              </a:rPr>
              <a:t>left</a:t>
            </a:r>
            <a:r>
              <a:rPr lang="vi-VN" sz="2600" dirty="0">
                <a:latin typeface="Times New Roman" panose="02020603050405020304" pitchFamily="18" charset="0"/>
                <a:cs typeface="Times New Roman" panose="02020603050405020304" pitchFamily="18" charset="0"/>
              </a:rPr>
              <a:t>: đặt phần tử ở trên và sang trái.</a:t>
            </a:r>
          </a:p>
          <a:p>
            <a:pPr lvl="1" algn="just">
              <a:buFont typeface="Wingdings" panose="05000000000000000000" pitchFamily="2" charset="2"/>
              <a:buChar char="§"/>
            </a:pPr>
            <a:r>
              <a:rPr lang="vi-VN" sz="2600" b="1" i="1" dirty="0">
                <a:latin typeface="Times New Roman" panose="02020603050405020304" pitchFamily="18" charset="0"/>
                <a:cs typeface="Times New Roman" panose="02020603050405020304" pitchFamily="18" charset="0"/>
              </a:rPr>
              <a:t>right</a:t>
            </a:r>
            <a:r>
              <a:rPr lang="vi-VN" sz="2600" dirty="0">
                <a:latin typeface="Times New Roman" panose="02020603050405020304" pitchFamily="18" charset="0"/>
                <a:cs typeface="Times New Roman" panose="02020603050405020304" pitchFamily="18" charset="0"/>
              </a:rPr>
              <a:t>: đặt phần tử ở trên và sang bên phải.</a:t>
            </a:r>
          </a:p>
          <a:p>
            <a:pPr lvl="1" algn="just">
              <a:buFont typeface="Wingdings" panose="05000000000000000000" pitchFamily="2" charset="2"/>
              <a:buChar char="§"/>
            </a:pPr>
            <a:r>
              <a:rPr lang="vi-VN" sz="2600" b="1" i="1" dirty="0">
                <a:latin typeface="Times New Roman" panose="02020603050405020304" pitchFamily="18" charset="0"/>
                <a:cs typeface="Times New Roman" panose="02020603050405020304" pitchFamily="18" charset="0"/>
              </a:rPr>
              <a:t>none</a:t>
            </a:r>
            <a:r>
              <a:rPr lang="vi-VN" sz="2600" dirty="0">
                <a:latin typeface="Times New Roman" panose="02020603050405020304" pitchFamily="18" charset="0"/>
                <a:cs typeface="Times New Roman" panose="02020603050405020304" pitchFamily="18" charset="0"/>
              </a:rPr>
              <a:t>: không đặt phần tử ở trên</a:t>
            </a:r>
            <a:r>
              <a:rPr lang="en-US" sz="2600" dirty="0">
                <a:latin typeface="Times New Roman" panose="02020603050405020304" pitchFamily="18" charset="0"/>
                <a:cs typeface="Times New Roman" panose="02020603050405020304" pitchFamily="18" charset="0"/>
              </a:rPr>
              <a:t>.</a:t>
            </a:r>
            <a:endParaRPr lang="vi-VN" sz="26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vi-VN" sz="2600" b="1" i="1" dirty="0">
                <a:latin typeface="Times New Roman" panose="02020603050405020304" pitchFamily="18" charset="0"/>
                <a:cs typeface="Times New Roman" panose="02020603050405020304" pitchFamily="18" charset="0"/>
              </a:rPr>
              <a:t>inherit</a:t>
            </a:r>
            <a:r>
              <a:rPr lang="vi-VN" sz="2600" dirty="0">
                <a:latin typeface="Times New Roman" panose="02020603050405020304" pitchFamily="18" charset="0"/>
                <a:cs typeface="Times New Roman" panose="02020603050405020304" pitchFamily="18" charset="0"/>
              </a:rPr>
              <a:t>: Chỉ định rằng giá trị của thuộc tính float phải được kế thừa từ phần tử cha.</a:t>
            </a:r>
          </a:p>
          <a:p>
            <a:endParaRPr lang="en-VN" dirty="0"/>
          </a:p>
        </p:txBody>
      </p:sp>
    </p:spTree>
    <p:extLst>
      <p:ext uri="{BB962C8B-B14F-4D97-AF65-F5344CB8AC3E}">
        <p14:creationId xmlns:p14="http://schemas.microsoft.com/office/powerpoint/2010/main" val="7098332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7DBE-8372-3D23-60A5-721100D34F7E}"/>
              </a:ext>
            </a:extLst>
          </p:cNvPr>
          <p:cNvSpPr>
            <a:spLocks noGrp="1"/>
          </p:cNvSpPr>
          <p:nvPr>
            <p:ph type="title"/>
          </p:nvPr>
        </p:nvSpPr>
        <p:spPr/>
        <p:txBody>
          <a:bodyPr/>
          <a:lstStyle/>
          <a:p>
            <a:r>
              <a:rPr lang="en-US" dirty="0" err="1">
                <a:solidFill>
                  <a:srgbClr val="FFC000"/>
                </a:solidFill>
                <a:latin typeface="Times New Roman" panose="02020603050405020304" pitchFamily="18" charset="0"/>
                <a:cs typeface="Times New Roman" panose="02020603050405020304" pitchFamily="18" charset="0"/>
              </a:rPr>
              <a:t>Giới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thiệu</a:t>
            </a:r>
            <a:endParaRPr lang="en-VN" dirty="0"/>
          </a:p>
        </p:txBody>
      </p:sp>
      <p:pic>
        <p:nvPicPr>
          <p:cNvPr id="5" name="Content Placeholder 4" descr="A screen shot of a computer&#10;&#10;Description automatically generated">
            <a:extLst>
              <a:ext uri="{FF2B5EF4-FFF2-40B4-BE49-F238E27FC236}">
                <a16:creationId xmlns:a16="http://schemas.microsoft.com/office/drawing/2014/main" id="{22058485-8CA9-1D13-53DD-0CD60D52A305}"/>
              </a:ext>
            </a:extLst>
          </p:cNvPr>
          <p:cNvPicPr>
            <a:picLocks noGrp="1" noChangeAspect="1"/>
          </p:cNvPicPr>
          <p:nvPr>
            <p:ph idx="1"/>
          </p:nvPr>
        </p:nvPicPr>
        <p:blipFill>
          <a:blip r:embed="rId2"/>
          <a:stretch>
            <a:fillRect/>
          </a:stretch>
        </p:blipFill>
        <p:spPr>
          <a:xfrm>
            <a:off x="624167" y="1588167"/>
            <a:ext cx="11185103" cy="4608095"/>
          </a:xfrm>
        </p:spPr>
      </p:pic>
      <p:sp>
        <p:nvSpPr>
          <p:cNvPr id="6" name="Oval 5">
            <a:extLst>
              <a:ext uri="{FF2B5EF4-FFF2-40B4-BE49-F238E27FC236}">
                <a16:creationId xmlns:a16="http://schemas.microsoft.com/office/drawing/2014/main" id="{B76D688D-84E2-32CE-14FC-B2BEB3799C28}"/>
              </a:ext>
            </a:extLst>
          </p:cNvPr>
          <p:cNvSpPr/>
          <p:nvPr/>
        </p:nvSpPr>
        <p:spPr>
          <a:xfrm>
            <a:off x="850232" y="1690688"/>
            <a:ext cx="220579" cy="246396"/>
          </a:xfrm>
          <a:prstGeom prst="ellipse">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Tree>
    <p:extLst>
      <p:ext uri="{BB962C8B-B14F-4D97-AF65-F5344CB8AC3E}">
        <p14:creationId xmlns:p14="http://schemas.microsoft.com/office/powerpoint/2010/main" val="29924455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10609-B0AA-1A29-0F00-510B12016845}"/>
              </a:ext>
            </a:extLst>
          </p:cNvPr>
          <p:cNvSpPr>
            <a:spLocks noGrp="1"/>
          </p:cNvSpPr>
          <p:nvPr>
            <p:ph type="title"/>
          </p:nvPr>
        </p:nvSpPr>
        <p:spPr/>
        <p:txBody>
          <a:bodyPr/>
          <a:lstStyle/>
          <a:p>
            <a:r>
              <a:rPr lang="en-US" dirty="0" err="1">
                <a:solidFill>
                  <a:srgbClr val="FFC000"/>
                </a:solidFill>
                <a:latin typeface="Times New Roman" panose="02020603050405020304" pitchFamily="18" charset="0"/>
                <a:cs typeface="Times New Roman" panose="02020603050405020304" pitchFamily="18" charset="0"/>
              </a:rPr>
              <a:t>Giới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thiệu</a:t>
            </a:r>
            <a:endParaRPr lang="en-VN" dirty="0"/>
          </a:p>
        </p:txBody>
      </p:sp>
      <p:sp>
        <p:nvSpPr>
          <p:cNvPr id="3" name="Content Placeholder 2">
            <a:extLst>
              <a:ext uri="{FF2B5EF4-FFF2-40B4-BE49-F238E27FC236}">
                <a16:creationId xmlns:a16="http://schemas.microsoft.com/office/drawing/2014/main" id="{041A5128-BAD5-4DF1-029B-2C2AF6EE92B0}"/>
              </a:ext>
            </a:extLst>
          </p:cNvPr>
          <p:cNvSpPr>
            <a:spLocks noGrp="1"/>
          </p:cNvSpPr>
          <p:nvPr>
            <p:ph idx="1"/>
          </p:nvPr>
        </p:nvSpPr>
        <p:spPr/>
        <p:txBody>
          <a:bodyPr/>
          <a:lstStyle/>
          <a:p>
            <a:r>
              <a:rPr lang="en-US" b="1" dirty="0">
                <a:solidFill>
                  <a:schemeClr val="accent1">
                    <a:lumMod val="75000"/>
                  </a:schemeClr>
                </a:solidFill>
              </a:rPr>
              <a:t>f. Positioning</a:t>
            </a:r>
          </a:p>
          <a:p>
            <a:endParaRPr lang="en-VN" dirty="0"/>
          </a:p>
        </p:txBody>
      </p:sp>
      <p:graphicFrame>
        <p:nvGraphicFramePr>
          <p:cNvPr id="4" name="Diagram 3">
            <a:extLst>
              <a:ext uri="{FF2B5EF4-FFF2-40B4-BE49-F238E27FC236}">
                <a16:creationId xmlns:a16="http://schemas.microsoft.com/office/drawing/2014/main" id="{A9658B17-7B45-1683-456F-C33F333BD84C}"/>
              </a:ext>
            </a:extLst>
          </p:cNvPr>
          <p:cNvGraphicFramePr/>
          <p:nvPr>
            <p:extLst>
              <p:ext uri="{D42A27DB-BD31-4B8C-83A1-F6EECF244321}">
                <p14:modId xmlns:p14="http://schemas.microsoft.com/office/powerpoint/2010/main" val="3264073012"/>
              </p:ext>
            </p:extLst>
          </p:nvPr>
        </p:nvGraphicFramePr>
        <p:xfrm>
          <a:off x="-60960" y="1728047"/>
          <a:ext cx="10495280" cy="44314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a:extLst>
              <a:ext uri="{FF2B5EF4-FFF2-40B4-BE49-F238E27FC236}">
                <a16:creationId xmlns:a16="http://schemas.microsoft.com/office/drawing/2014/main" id="{F58FB25E-F8D2-4BAE-D995-5437730F5814}"/>
              </a:ext>
            </a:extLst>
          </p:cNvPr>
          <p:cNvSpPr/>
          <p:nvPr/>
        </p:nvSpPr>
        <p:spPr>
          <a:xfrm>
            <a:off x="950495" y="1825625"/>
            <a:ext cx="421105" cy="3881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Tree>
    <p:extLst>
      <p:ext uri="{BB962C8B-B14F-4D97-AF65-F5344CB8AC3E}">
        <p14:creationId xmlns:p14="http://schemas.microsoft.com/office/powerpoint/2010/main" val="41856828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12890-6045-F4BE-18BF-FF0A83652F5B}"/>
              </a:ext>
            </a:extLst>
          </p:cNvPr>
          <p:cNvSpPr>
            <a:spLocks noGrp="1"/>
          </p:cNvSpPr>
          <p:nvPr>
            <p:ph type="title"/>
          </p:nvPr>
        </p:nvSpPr>
        <p:spPr/>
        <p:txBody>
          <a:bodyPr/>
          <a:lstStyle/>
          <a:p>
            <a:r>
              <a:rPr lang="en-US" dirty="0" err="1">
                <a:solidFill>
                  <a:srgbClr val="FFC000"/>
                </a:solidFill>
                <a:latin typeface="Times New Roman" panose="02020603050405020304" pitchFamily="18" charset="0"/>
                <a:cs typeface="Times New Roman" panose="02020603050405020304" pitchFamily="18" charset="0"/>
              </a:rPr>
              <a:t>Giới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thiệu</a:t>
            </a:r>
            <a:endParaRPr lang="en-VN" dirty="0"/>
          </a:p>
        </p:txBody>
      </p:sp>
      <p:pic>
        <p:nvPicPr>
          <p:cNvPr id="5" name="Content Placeholder 4" descr="A screenshot of a computer&#10;&#10;Description automatically generated">
            <a:extLst>
              <a:ext uri="{FF2B5EF4-FFF2-40B4-BE49-F238E27FC236}">
                <a16:creationId xmlns:a16="http://schemas.microsoft.com/office/drawing/2014/main" id="{38461C36-A898-C319-A74A-C4D382E651D3}"/>
              </a:ext>
            </a:extLst>
          </p:cNvPr>
          <p:cNvPicPr>
            <a:picLocks noGrp="1" noChangeAspect="1"/>
          </p:cNvPicPr>
          <p:nvPr>
            <p:ph idx="1"/>
          </p:nvPr>
        </p:nvPicPr>
        <p:blipFill>
          <a:blip r:embed="rId2"/>
          <a:stretch>
            <a:fillRect/>
          </a:stretch>
        </p:blipFill>
        <p:spPr>
          <a:xfrm>
            <a:off x="1041400" y="1899444"/>
            <a:ext cx="10109200" cy="4203700"/>
          </a:xfrm>
        </p:spPr>
      </p:pic>
      <p:sp>
        <p:nvSpPr>
          <p:cNvPr id="6" name="Oval 5">
            <a:extLst>
              <a:ext uri="{FF2B5EF4-FFF2-40B4-BE49-F238E27FC236}">
                <a16:creationId xmlns:a16="http://schemas.microsoft.com/office/drawing/2014/main" id="{DA73AA97-4974-D78A-4DEF-BEA695EA6D62}"/>
              </a:ext>
            </a:extLst>
          </p:cNvPr>
          <p:cNvSpPr/>
          <p:nvPr/>
        </p:nvSpPr>
        <p:spPr>
          <a:xfrm>
            <a:off x="1179095" y="1911476"/>
            <a:ext cx="192505" cy="26624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Tree>
    <p:extLst>
      <p:ext uri="{BB962C8B-B14F-4D97-AF65-F5344CB8AC3E}">
        <p14:creationId xmlns:p14="http://schemas.microsoft.com/office/powerpoint/2010/main" val="19281853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7CE90-1FAE-E8D4-D583-187671CAF9EB}"/>
              </a:ext>
            </a:extLst>
          </p:cNvPr>
          <p:cNvSpPr>
            <a:spLocks noGrp="1"/>
          </p:cNvSpPr>
          <p:nvPr>
            <p:ph type="title"/>
          </p:nvPr>
        </p:nvSpPr>
        <p:spPr/>
        <p:txBody>
          <a:bodyPr/>
          <a:lstStyle/>
          <a:p>
            <a:r>
              <a:rPr lang="en-US" dirty="0" err="1">
                <a:solidFill>
                  <a:srgbClr val="FFC000"/>
                </a:solidFill>
                <a:latin typeface="Times New Roman" panose="02020603050405020304" pitchFamily="18" charset="0"/>
                <a:cs typeface="Times New Roman" panose="02020603050405020304" pitchFamily="18" charset="0"/>
              </a:rPr>
              <a:t>Giới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thiệu</a:t>
            </a:r>
            <a:endParaRPr lang="en-VN" dirty="0"/>
          </a:p>
        </p:txBody>
      </p:sp>
      <p:sp>
        <p:nvSpPr>
          <p:cNvPr id="3" name="Content Placeholder 2">
            <a:extLst>
              <a:ext uri="{FF2B5EF4-FFF2-40B4-BE49-F238E27FC236}">
                <a16:creationId xmlns:a16="http://schemas.microsoft.com/office/drawing/2014/main" id="{89C8D9A5-9772-434A-81E3-72F7469A5FC5}"/>
              </a:ext>
            </a:extLst>
          </p:cNvPr>
          <p:cNvSpPr>
            <a:spLocks noGrp="1"/>
          </p:cNvSpPr>
          <p:nvPr>
            <p:ph idx="1"/>
          </p:nvPr>
        </p:nvSpPr>
        <p:spPr>
          <a:xfrm>
            <a:off x="838200" y="1825625"/>
            <a:ext cx="4479758" cy="4351338"/>
          </a:xfrm>
        </p:spPr>
        <p:txBody>
          <a:bodyPr/>
          <a:lstStyle/>
          <a:p>
            <a:pPr algn="just"/>
            <a:r>
              <a:rPr lang="en-US" sz="3200" b="1" dirty="0">
                <a:solidFill>
                  <a:schemeClr val="accent6">
                    <a:lumMod val="50000"/>
                  </a:schemeClr>
                </a:solidFill>
                <a:latin typeface="Times New Roman" panose="02020603050405020304" pitchFamily="18" charset="0"/>
                <a:cs typeface="Times New Roman" panose="02020603050405020304" pitchFamily="18" charset="0"/>
              </a:rPr>
              <a:t>Positioning</a:t>
            </a:r>
          </a:p>
          <a:p>
            <a:pPr algn="just"/>
            <a:r>
              <a:rPr lang="vi-VN" sz="3200" b="1" u="sng" dirty="0">
                <a:solidFill>
                  <a:schemeClr val="accent6">
                    <a:lumMod val="50000"/>
                  </a:schemeClr>
                </a:solidFill>
                <a:latin typeface="Times New Roman" panose="02020603050405020304" pitchFamily="18" charset="0"/>
                <a:cs typeface="Times New Roman" panose="02020603050405020304" pitchFamily="18" charset="0"/>
              </a:rPr>
              <a:t>Relative</a:t>
            </a:r>
          </a:p>
          <a:p>
            <a:pPr algn="just">
              <a:buFont typeface="Wingdings" panose="05000000000000000000" pitchFamily="2" charset="2"/>
              <a:buChar char="Ø"/>
            </a:pPr>
            <a:r>
              <a:rPr lang="en-US" sz="3200" dirty="0">
                <a:solidFill>
                  <a:schemeClr val="accent6">
                    <a:lumMod val="50000"/>
                  </a:schemeClr>
                </a:solidFill>
                <a:latin typeface="Times New Roman" panose="02020603050405020304" pitchFamily="18" charset="0"/>
                <a:cs typeface="Times New Roman" panose="02020603050405020304" pitchFamily="18" charset="0"/>
              </a:rPr>
              <a:t>C</a:t>
            </a:r>
            <a:r>
              <a:rPr lang="vi-VN" sz="3200" dirty="0">
                <a:solidFill>
                  <a:schemeClr val="accent6">
                    <a:lumMod val="50000"/>
                  </a:schemeClr>
                </a:solidFill>
                <a:latin typeface="Times New Roman" panose="02020603050405020304" pitchFamily="18" charset="0"/>
                <a:cs typeface="Times New Roman" panose="02020603050405020304" pitchFamily="18" charset="0"/>
              </a:rPr>
              <a:t>ho phép thiết lập vị trí tương đối một mục từ vị trí mặc định của nó trong normal flow.</a:t>
            </a:r>
          </a:p>
          <a:p>
            <a:endParaRPr lang="en-VN" dirty="0"/>
          </a:p>
        </p:txBody>
      </p:sp>
      <p:pic>
        <p:nvPicPr>
          <p:cNvPr id="5" name="Picture 4" descr="A screenshot of a computer program&#10;&#10;Description automatically generated">
            <a:extLst>
              <a:ext uri="{FF2B5EF4-FFF2-40B4-BE49-F238E27FC236}">
                <a16:creationId xmlns:a16="http://schemas.microsoft.com/office/drawing/2014/main" id="{9566B491-62C6-4A68-3BA8-20BF3FEF32EC}"/>
              </a:ext>
            </a:extLst>
          </p:cNvPr>
          <p:cNvPicPr>
            <a:picLocks noChangeAspect="1"/>
          </p:cNvPicPr>
          <p:nvPr/>
        </p:nvPicPr>
        <p:blipFill>
          <a:blip r:embed="rId2"/>
          <a:stretch>
            <a:fillRect/>
          </a:stretch>
        </p:blipFill>
        <p:spPr>
          <a:xfrm>
            <a:off x="5482724" y="2212975"/>
            <a:ext cx="6159500" cy="4279900"/>
          </a:xfrm>
          <a:prstGeom prst="rect">
            <a:avLst/>
          </a:prstGeom>
        </p:spPr>
      </p:pic>
    </p:spTree>
    <p:extLst>
      <p:ext uri="{BB962C8B-B14F-4D97-AF65-F5344CB8AC3E}">
        <p14:creationId xmlns:p14="http://schemas.microsoft.com/office/powerpoint/2010/main" val="4062458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22D5-AC4E-E9AA-5C03-CF309AAD4B71}"/>
              </a:ext>
            </a:extLst>
          </p:cNvPr>
          <p:cNvSpPr>
            <a:spLocks noGrp="1"/>
          </p:cNvSpPr>
          <p:nvPr>
            <p:ph type="title"/>
          </p:nvPr>
        </p:nvSpPr>
        <p:spPr/>
        <p:txBody>
          <a:bodyPr/>
          <a:lstStyle/>
          <a:p>
            <a:r>
              <a:rPr lang="en-US" dirty="0" err="1">
                <a:solidFill>
                  <a:srgbClr val="FFC000"/>
                </a:solidFill>
                <a:latin typeface="Times New Roman" panose="02020603050405020304" pitchFamily="18" charset="0"/>
                <a:cs typeface="Times New Roman" panose="02020603050405020304" pitchFamily="18" charset="0"/>
              </a:rPr>
              <a:t>Giới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thiệu</a:t>
            </a:r>
            <a:endParaRPr lang="en-VN" dirty="0"/>
          </a:p>
        </p:txBody>
      </p:sp>
      <p:sp>
        <p:nvSpPr>
          <p:cNvPr id="3" name="Content Placeholder 2">
            <a:extLst>
              <a:ext uri="{FF2B5EF4-FFF2-40B4-BE49-F238E27FC236}">
                <a16:creationId xmlns:a16="http://schemas.microsoft.com/office/drawing/2014/main" id="{6E0E366F-2DCC-FAE4-DFE3-D133F0B97B72}"/>
              </a:ext>
            </a:extLst>
          </p:cNvPr>
          <p:cNvSpPr>
            <a:spLocks noGrp="1"/>
          </p:cNvSpPr>
          <p:nvPr>
            <p:ph idx="1"/>
          </p:nvPr>
        </p:nvSpPr>
        <p:spPr>
          <a:xfrm>
            <a:off x="838200" y="1825625"/>
            <a:ext cx="4359442" cy="4351338"/>
          </a:xfrm>
        </p:spPr>
        <p:txBody>
          <a:bodyPr/>
          <a:lstStyle/>
          <a:p>
            <a:pPr marL="0" indent="0" algn="just">
              <a:buNone/>
            </a:pPr>
            <a:r>
              <a:rPr lang="en-US" sz="3200" b="1" dirty="0">
                <a:solidFill>
                  <a:schemeClr val="accent6">
                    <a:lumMod val="50000"/>
                  </a:schemeClr>
                </a:solidFill>
                <a:latin typeface="Times New Roman" panose="02020603050405020304" pitchFamily="18" charset="0"/>
                <a:cs typeface="Times New Roman" panose="02020603050405020304" pitchFamily="18" charset="0"/>
              </a:rPr>
              <a:t> Positioning</a:t>
            </a:r>
          </a:p>
          <a:p>
            <a:pPr marL="0" indent="0" algn="just">
              <a:buNone/>
            </a:pPr>
            <a:r>
              <a:rPr lang="vi-VN" sz="3200" b="1" u="sng" dirty="0">
                <a:solidFill>
                  <a:schemeClr val="accent6">
                    <a:lumMod val="50000"/>
                  </a:schemeClr>
                </a:solidFill>
                <a:latin typeface="Times New Roman" panose="02020603050405020304" pitchFamily="18" charset="0"/>
                <a:cs typeface="Times New Roman" panose="02020603050405020304" pitchFamily="18" charset="0"/>
              </a:rPr>
              <a:t>Absolute</a:t>
            </a:r>
          </a:p>
          <a:p>
            <a:pPr algn="just">
              <a:buFont typeface="Wingdings" panose="05000000000000000000" pitchFamily="2" charset="2"/>
              <a:buChar char="Ø"/>
            </a:pPr>
            <a:r>
              <a:rPr lang="en-US" sz="3200" dirty="0" err="1">
                <a:solidFill>
                  <a:schemeClr val="accent6">
                    <a:lumMod val="50000"/>
                  </a:schemeClr>
                </a:solidFill>
                <a:latin typeface="Times New Roman" panose="02020603050405020304" pitchFamily="18" charset="0"/>
                <a:cs typeface="Times New Roman" panose="02020603050405020304" pitchFamily="18" charset="0"/>
              </a:rPr>
              <a:t>Đ</a:t>
            </a:r>
            <a:r>
              <a:rPr lang="vi-VN" sz="3200" dirty="0">
                <a:solidFill>
                  <a:schemeClr val="accent6">
                    <a:lumMod val="50000"/>
                  </a:schemeClr>
                </a:solidFill>
                <a:latin typeface="Times New Roman" panose="02020603050405020304" pitchFamily="18" charset="0"/>
                <a:cs typeface="Times New Roman" panose="02020603050405020304" pitchFamily="18" charset="0"/>
              </a:rPr>
              <a:t>ịnh vị</a:t>
            </a:r>
            <a:r>
              <a:rPr lang="en-US" sz="3200" dirty="0">
                <a:solidFill>
                  <a:schemeClr val="accent6">
                    <a:lumMod val="50000"/>
                  </a:schemeClr>
                </a:solidFill>
                <a:latin typeface="Times New Roman" panose="02020603050405020304" pitchFamily="18" charset="0"/>
                <a:cs typeface="Times New Roman" panose="02020603050405020304" pitchFamily="18" charset="0"/>
              </a:rPr>
              <a:t> </a:t>
            </a:r>
            <a:r>
              <a:rPr lang="en-US" sz="3200" dirty="0" err="1">
                <a:solidFill>
                  <a:schemeClr val="accent6">
                    <a:lumMod val="50000"/>
                  </a:schemeClr>
                </a:solidFill>
                <a:latin typeface="Times New Roman" panose="02020603050405020304" pitchFamily="18" charset="0"/>
                <a:cs typeface="Times New Roman" panose="02020603050405020304" pitchFamily="18" charset="0"/>
              </a:rPr>
              <a:t>tuyệt</a:t>
            </a:r>
            <a:r>
              <a:rPr lang="en-US" sz="3200" dirty="0">
                <a:solidFill>
                  <a:schemeClr val="accent6">
                    <a:lumMod val="50000"/>
                  </a:schemeClr>
                </a:solidFill>
                <a:latin typeface="Times New Roman" panose="02020603050405020304" pitchFamily="18" charset="0"/>
                <a:cs typeface="Times New Roman" panose="02020603050405020304" pitchFamily="18" charset="0"/>
              </a:rPr>
              <a:t> </a:t>
            </a:r>
            <a:r>
              <a:rPr lang="en-US" sz="3200" dirty="0" err="1">
                <a:solidFill>
                  <a:schemeClr val="accent6">
                    <a:lumMod val="50000"/>
                  </a:schemeClr>
                </a:solidFill>
                <a:latin typeface="Times New Roman" panose="02020603050405020304" pitchFamily="18" charset="0"/>
                <a:cs typeface="Times New Roman" panose="02020603050405020304" pitchFamily="18" charset="0"/>
              </a:rPr>
              <a:t>đối</a:t>
            </a:r>
            <a:r>
              <a:rPr lang="vi-VN" sz="3200" dirty="0">
                <a:solidFill>
                  <a:schemeClr val="accent6">
                    <a:lumMod val="50000"/>
                  </a:schemeClr>
                </a:solidFill>
                <a:latin typeface="Times New Roman" panose="02020603050405020304" pitchFamily="18" charset="0"/>
                <a:cs typeface="Times New Roman" panose="02020603050405020304" pitchFamily="18" charset="0"/>
              </a:rPr>
              <a:t> </a:t>
            </a:r>
            <a:r>
              <a:rPr lang="en-US" sz="3200" dirty="0" err="1">
                <a:solidFill>
                  <a:schemeClr val="accent6">
                    <a:lumMod val="50000"/>
                  </a:schemeClr>
                </a:solidFill>
                <a:latin typeface="Times New Roman" panose="02020603050405020304" pitchFamily="18" charset="0"/>
                <a:cs typeface="Times New Roman" panose="02020603050405020304" pitchFamily="18" charset="0"/>
              </a:rPr>
              <a:t>một</a:t>
            </a:r>
            <a:r>
              <a:rPr lang="en-US" sz="3200" dirty="0">
                <a:solidFill>
                  <a:schemeClr val="accent6">
                    <a:lumMod val="50000"/>
                  </a:schemeClr>
                </a:solidFill>
                <a:latin typeface="Times New Roman" panose="02020603050405020304" pitchFamily="18" charset="0"/>
                <a:cs typeface="Times New Roman" panose="02020603050405020304" pitchFamily="18" charset="0"/>
              </a:rPr>
              <a:t> </a:t>
            </a:r>
            <a:r>
              <a:rPr lang="en-US" sz="3200" dirty="0" err="1">
                <a:solidFill>
                  <a:schemeClr val="accent6">
                    <a:lumMod val="50000"/>
                  </a:schemeClr>
                </a:solidFill>
                <a:latin typeface="Times New Roman" panose="02020603050405020304" pitchFamily="18" charset="0"/>
                <a:cs typeface="Times New Roman" panose="02020603050405020304" pitchFamily="18" charset="0"/>
              </a:rPr>
              <a:t>phần</a:t>
            </a:r>
            <a:r>
              <a:rPr lang="en-US" sz="3200" dirty="0">
                <a:solidFill>
                  <a:schemeClr val="accent6">
                    <a:lumMod val="50000"/>
                  </a:schemeClr>
                </a:solidFill>
                <a:latin typeface="Times New Roman" panose="02020603050405020304" pitchFamily="18" charset="0"/>
                <a:cs typeface="Times New Roman" panose="02020603050405020304" pitchFamily="18" charset="0"/>
              </a:rPr>
              <a:t> </a:t>
            </a:r>
            <a:r>
              <a:rPr lang="en-US" sz="3200" dirty="0" err="1">
                <a:solidFill>
                  <a:schemeClr val="accent6">
                    <a:lumMod val="50000"/>
                  </a:schemeClr>
                </a:solidFill>
                <a:latin typeface="Times New Roman" panose="02020603050405020304" pitchFamily="18" charset="0"/>
                <a:cs typeface="Times New Roman" panose="02020603050405020304" pitchFamily="18" charset="0"/>
              </a:rPr>
              <a:t>tử</a:t>
            </a:r>
            <a:r>
              <a:rPr lang="vi-VN" sz="3200" dirty="0">
                <a:solidFill>
                  <a:schemeClr val="accent6">
                    <a:lumMod val="50000"/>
                  </a:schemeClr>
                </a:solidFill>
                <a:latin typeface="Times New Roman" panose="02020603050405020304" pitchFamily="18" charset="0"/>
                <a:cs typeface="Times New Roman" panose="02020603050405020304" pitchFamily="18" charset="0"/>
              </a:rPr>
              <a:t> bằng cách sử dụng các khoảng cách từ các cạnh của khối chứa.</a:t>
            </a:r>
          </a:p>
          <a:p>
            <a:endParaRPr lang="en-VN" dirty="0"/>
          </a:p>
        </p:txBody>
      </p:sp>
      <p:pic>
        <p:nvPicPr>
          <p:cNvPr id="5" name="Picture 4" descr="A screenshot of a computer&#10;&#10;Description automatically generated">
            <a:extLst>
              <a:ext uri="{FF2B5EF4-FFF2-40B4-BE49-F238E27FC236}">
                <a16:creationId xmlns:a16="http://schemas.microsoft.com/office/drawing/2014/main" id="{527EA703-3426-78CD-A935-15D7BB10BD18}"/>
              </a:ext>
            </a:extLst>
          </p:cNvPr>
          <p:cNvPicPr>
            <a:picLocks noChangeAspect="1"/>
          </p:cNvPicPr>
          <p:nvPr/>
        </p:nvPicPr>
        <p:blipFill>
          <a:blip r:embed="rId2"/>
          <a:stretch>
            <a:fillRect/>
          </a:stretch>
        </p:blipFill>
        <p:spPr>
          <a:xfrm>
            <a:off x="6360695" y="1825625"/>
            <a:ext cx="4749800" cy="3365500"/>
          </a:xfrm>
          <a:prstGeom prst="rect">
            <a:avLst/>
          </a:prstGeom>
        </p:spPr>
      </p:pic>
    </p:spTree>
    <p:extLst>
      <p:ext uri="{BB962C8B-B14F-4D97-AF65-F5344CB8AC3E}">
        <p14:creationId xmlns:p14="http://schemas.microsoft.com/office/powerpoint/2010/main" val="7428870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C0229-7B40-98FD-4764-A7C768DEEE09}"/>
              </a:ext>
            </a:extLst>
          </p:cNvPr>
          <p:cNvSpPr>
            <a:spLocks noGrp="1"/>
          </p:cNvSpPr>
          <p:nvPr>
            <p:ph type="title"/>
          </p:nvPr>
        </p:nvSpPr>
        <p:spPr/>
        <p:txBody>
          <a:bodyPr/>
          <a:lstStyle/>
          <a:p>
            <a:r>
              <a:rPr lang="en-US" dirty="0" err="1">
                <a:solidFill>
                  <a:srgbClr val="FFC000"/>
                </a:solidFill>
                <a:latin typeface="Times New Roman" panose="02020603050405020304" pitchFamily="18" charset="0"/>
                <a:cs typeface="Times New Roman" panose="02020603050405020304" pitchFamily="18" charset="0"/>
              </a:rPr>
              <a:t>Giới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thiệu</a:t>
            </a:r>
            <a:endParaRPr lang="en-VN" dirty="0"/>
          </a:p>
        </p:txBody>
      </p:sp>
      <p:sp>
        <p:nvSpPr>
          <p:cNvPr id="3" name="Content Placeholder 2">
            <a:extLst>
              <a:ext uri="{FF2B5EF4-FFF2-40B4-BE49-F238E27FC236}">
                <a16:creationId xmlns:a16="http://schemas.microsoft.com/office/drawing/2014/main" id="{1CF237D3-C586-2946-7B9E-75FD83B5997B}"/>
              </a:ext>
            </a:extLst>
          </p:cNvPr>
          <p:cNvSpPr>
            <a:spLocks noGrp="1"/>
          </p:cNvSpPr>
          <p:nvPr>
            <p:ph idx="1"/>
          </p:nvPr>
        </p:nvSpPr>
        <p:spPr>
          <a:xfrm>
            <a:off x="838200" y="1825625"/>
            <a:ext cx="5814929" cy="4351338"/>
          </a:xfrm>
        </p:spPr>
        <p:txBody>
          <a:bodyPr/>
          <a:lstStyle/>
          <a:p>
            <a:pPr marL="0" indent="0" algn="just">
              <a:buNone/>
            </a:pPr>
            <a:r>
              <a:rPr lang="en-US" b="1" dirty="0">
                <a:solidFill>
                  <a:schemeClr val="accent6">
                    <a:lumMod val="50000"/>
                  </a:schemeClr>
                </a:solidFill>
                <a:latin typeface="Times New Roman" panose="02020603050405020304" pitchFamily="18" charset="0"/>
                <a:cs typeface="Times New Roman" panose="02020603050405020304" pitchFamily="18" charset="0"/>
              </a:rPr>
              <a:t>Positioning</a:t>
            </a:r>
          </a:p>
          <a:p>
            <a:pPr marL="0" indent="0" algn="just">
              <a:buNone/>
            </a:pPr>
            <a:r>
              <a:rPr lang="vi-VN" b="1" u="sng" dirty="0">
                <a:solidFill>
                  <a:schemeClr val="accent6">
                    <a:lumMod val="50000"/>
                  </a:schemeClr>
                </a:solidFill>
                <a:latin typeface="Times New Roman" panose="02020603050405020304" pitchFamily="18" charset="0"/>
                <a:cs typeface="Times New Roman" panose="02020603050405020304" pitchFamily="18" charset="0"/>
              </a:rPr>
              <a:t>Fixed</a:t>
            </a:r>
          </a:p>
          <a:p>
            <a:pPr algn="just">
              <a:buFont typeface="Wingdings" panose="05000000000000000000" pitchFamily="2" charset="2"/>
              <a:buChar char="Ø"/>
            </a:pPr>
            <a:r>
              <a:rPr lang="vi-VN" dirty="0">
                <a:solidFill>
                  <a:schemeClr val="accent6">
                    <a:lumMod val="50000"/>
                  </a:schemeClr>
                </a:solidFill>
                <a:latin typeface="Times New Roman" panose="02020603050405020304" pitchFamily="18" charset="0"/>
                <a:cs typeface="Times New Roman" panose="02020603050405020304" pitchFamily="18" charset="0"/>
              </a:rPr>
              <a:t>Định vị cố định </a:t>
            </a:r>
            <a:r>
              <a:rPr lang="en-US" dirty="0" err="1">
                <a:solidFill>
                  <a:schemeClr val="accent6">
                    <a:lumMod val="50000"/>
                  </a:schemeClr>
                </a:solidFill>
                <a:latin typeface="Times New Roman" panose="02020603050405020304" pitchFamily="18" charset="0"/>
                <a:cs typeface="Times New Roman" panose="02020603050405020304" pitchFamily="18" charset="0"/>
              </a:rPr>
              <a:t>một</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en-US" dirty="0" err="1">
                <a:solidFill>
                  <a:schemeClr val="accent6">
                    <a:lumMod val="50000"/>
                  </a:schemeClr>
                </a:solidFill>
                <a:latin typeface="Times New Roman" panose="02020603050405020304" pitchFamily="18" charset="0"/>
                <a:cs typeface="Times New Roman" panose="02020603050405020304" pitchFamily="18" charset="0"/>
              </a:rPr>
              <a:t>phần</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en-US" dirty="0" err="1">
                <a:solidFill>
                  <a:schemeClr val="accent6">
                    <a:lumMod val="50000"/>
                  </a:schemeClr>
                </a:solidFill>
                <a:latin typeface="Times New Roman" panose="02020603050405020304" pitchFamily="18" charset="0"/>
                <a:cs typeface="Times New Roman" panose="02020603050405020304" pitchFamily="18" charset="0"/>
              </a:rPr>
              <a:t>tử</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en-US" dirty="0" err="1">
                <a:solidFill>
                  <a:schemeClr val="accent6">
                    <a:lumMod val="50000"/>
                  </a:schemeClr>
                </a:solidFill>
                <a:latin typeface="Times New Roman" panose="02020603050405020304" pitchFamily="18" charset="0"/>
                <a:cs typeface="Times New Roman" panose="02020603050405020304" pitchFamily="18" charset="0"/>
              </a:rPr>
              <a:t>theo</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vi-VN" dirty="0">
                <a:solidFill>
                  <a:schemeClr val="accent6">
                    <a:lumMod val="50000"/>
                  </a:schemeClr>
                </a:solidFill>
                <a:latin typeface="Times New Roman" panose="02020603050405020304" pitchFamily="18" charset="0"/>
                <a:cs typeface="Times New Roman" panose="02020603050405020304" pitchFamily="18" charset="0"/>
              </a:rPr>
              <a:t>chế độ xem.</a:t>
            </a:r>
            <a:endParaRPr lang="en-US" dirty="0">
              <a:solidFill>
                <a:schemeClr val="accent6">
                  <a:lumMod val="50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vi-VN" dirty="0">
                <a:solidFill>
                  <a:schemeClr val="accent6">
                    <a:lumMod val="50000"/>
                  </a:schemeClr>
                </a:solidFill>
                <a:latin typeface="Times New Roman" panose="02020603050405020304" pitchFamily="18" charset="0"/>
                <a:cs typeface="Times New Roman" panose="02020603050405020304" pitchFamily="18" charset="0"/>
              </a:rPr>
              <a:t>Vì mục này vẫn cố định liên quan đến chế độ xem, chúng </a:t>
            </a:r>
            <a:r>
              <a:rPr lang="en-US" dirty="0">
                <a:solidFill>
                  <a:schemeClr val="accent6">
                    <a:lumMod val="50000"/>
                  </a:schemeClr>
                </a:solidFill>
                <a:latin typeface="Times New Roman" panose="02020603050405020304" pitchFamily="18" charset="0"/>
                <a:cs typeface="Times New Roman" panose="02020603050405020304" pitchFamily="18" charset="0"/>
              </a:rPr>
              <a:t>ta</a:t>
            </a:r>
            <a:r>
              <a:rPr lang="vi-VN" dirty="0">
                <a:solidFill>
                  <a:schemeClr val="accent6">
                    <a:lumMod val="50000"/>
                  </a:schemeClr>
                </a:solidFill>
                <a:latin typeface="Times New Roman" panose="02020603050405020304" pitchFamily="18" charset="0"/>
                <a:cs typeface="Times New Roman" panose="02020603050405020304" pitchFamily="18" charset="0"/>
              </a:rPr>
              <a:t> có thể tạo các hiệu ứng như menu vẫn cố định khi </a:t>
            </a:r>
            <a:r>
              <a:rPr lang="en-US" dirty="0" err="1">
                <a:solidFill>
                  <a:schemeClr val="accent6">
                    <a:lumMod val="50000"/>
                  </a:schemeClr>
                </a:solidFill>
                <a:latin typeface="Times New Roman" panose="02020603050405020304" pitchFamily="18" charset="0"/>
                <a:cs typeface="Times New Roman" panose="02020603050405020304" pitchFamily="18" charset="0"/>
              </a:rPr>
              <a:t>cuộn</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en-US" dirty="0" err="1">
                <a:solidFill>
                  <a:schemeClr val="accent6">
                    <a:lumMod val="50000"/>
                  </a:schemeClr>
                </a:solidFill>
                <a:latin typeface="Times New Roman" panose="02020603050405020304" pitchFamily="18" charset="0"/>
                <a:cs typeface="Times New Roman" panose="02020603050405020304" pitchFamily="18" charset="0"/>
              </a:rPr>
              <a:t>trang</a:t>
            </a:r>
            <a:r>
              <a:rPr lang="en-US" dirty="0">
                <a:solidFill>
                  <a:schemeClr val="accent6">
                    <a:lumMod val="50000"/>
                  </a:schemeClr>
                </a:solidFill>
                <a:latin typeface="Times New Roman" panose="02020603050405020304" pitchFamily="18" charset="0"/>
                <a:cs typeface="Times New Roman" panose="02020603050405020304" pitchFamily="18" charset="0"/>
              </a:rPr>
              <a:t> web</a:t>
            </a:r>
            <a:r>
              <a:rPr lang="vi-VN" dirty="0">
                <a:solidFill>
                  <a:schemeClr val="accent6">
                    <a:lumMod val="50000"/>
                  </a:schemeClr>
                </a:solidFill>
                <a:latin typeface="Times New Roman" panose="02020603050405020304" pitchFamily="18" charset="0"/>
                <a:cs typeface="Times New Roman" panose="02020603050405020304" pitchFamily="18" charset="0"/>
              </a:rPr>
              <a:t>.</a:t>
            </a:r>
          </a:p>
          <a:p>
            <a:endParaRPr lang="en-VN" dirty="0"/>
          </a:p>
        </p:txBody>
      </p:sp>
      <p:pic>
        <p:nvPicPr>
          <p:cNvPr id="5" name="Picture 4" descr="A screenshot of a computer program&#10;&#10;Description automatically generated">
            <a:extLst>
              <a:ext uri="{FF2B5EF4-FFF2-40B4-BE49-F238E27FC236}">
                <a16:creationId xmlns:a16="http://schemas.microsoft.com/office/drawing/2014/main" id="{DF77D5D1-4B49-E7FD-0D8C-FB74612BBA15}"/>
              </a:ext>
            </a:extLst>
          </p:cNvPr>
          <p:cNvPicPr>
            <a:picLocks noChangeAspect="1"/>
          </p:cNvPicPr>
          <p:nvPr/>
        </p:nvPicPr>
        <p:blipFill>
          <a:blip r:embed="rId2"/>
          <a:stretch>
            <a:fillRect/>
          </a:stretch>
        </p:blipFill>
        <p:spPr>
          <a:xfrm>
            <a:off x="6653129" y="1825625"/>
            <a:ext cx="5118100" cy="3238500"/>
          </a:xfrm>
          <a:prstGeom prst="rect">
            <a:avLst/>
          </a:prstGeom>
        </p:spPr>
      </p:pic>
    </p:spTree>
    <p:extLst>
      <p:ext uri="{BB962C8B-B14F-4D97-AF65-F5344CB8AC3E}">
        <p14:creationId xmlns:p14="http://schemas.microsoft.com/office/powerpoint/2010/main" val="8928095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78314-9BEF-331F-1475-CCECE32968BE}"/>
              </a:ext>
            </a:extLst>
          </p:cNvPr>
          <p:cNvSpPr>
            <a:spLocks noGrp="1"/>
          </p:cNvSpPr>
          <p:nvPr>
            <p:ph type="title"/>
          </p:nvPr>
        </p:nvSpPr>
        <p:spPr/>
        <p:txBody>
          <a:bodyPr/>
          <a:lstStyle/>
          <a:p>
            <a:r>
              <a:rPr lang="en-US" dirty="0" err="1">
                <a:solidFill>
                  <a:srgbClr val="FFC000"/>
                </a:solidFill>
                <a:latin typeface="Times New Roman" panose="02020603050405020304" pitchFamily="18" charset="0"/>
                <a:cs typeface="Times New Roman" panose="02020603050405020304" pitchFamily="18" charset="0"/>
              </a:rPr>
              <a:t>Giới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thiệu</a:t>
            </a:r>
            <a:endParaRPr lang="en-VN" dirty="0"/>
          </a:p>
        </p:txBody>
      </p:sp>
      <p:sp>
        <p:nvSpPr>
          <p:cNvPr id="3" name="Content Placeholder 2">
            <a:extLst>
              <a:ext uri="{FF2B5EF4-FFF2-40B4-BE49-F238E27FC236}">
                <a16:creationId xmlns:a16="http://schemas.microsoft.com/office/drawing/2014/main" id="{4A05D80A-1249-E308-6229-A181DF20DC4E}"/>
              </a:ext>
            </a:extLst>
          </p:cNvPr>
          <p:cNvSpPr>
            <a:spLocks noGrp="1"/>
          </p:cNvSpPr>
          <p:nvPr>
            <p:ph idx="1"/>
          </p:nvPr>
        </p:nvSpPr>
        <p:spPr>
          <a:xfrm>
            <a:off x="838200" y="1825625"/>
            <a:ext cx="5622758" cy="4351338"/>
          </a:xfrm>
        </p:spPr>
        <p:txBody>
          <a:bodyPr/>
          <a:lstStyle/>
          <a:p>
            <a:pPr marL="0" indent="0" algn="just">
              <a:buNone/>
            </a:pPr>
            <a:r>
              <a:rPr lang="en-US" b="1" dirty="0">
                <a:solidFill>
                  <a:schemeClr val="accent1">
                    <a:lumMod val="75000"/>
                  </a:schemeClr>
                </a:solidFill>
                <a:latin typeface="Times New Roman" panose="02020603050405020304" pitchFamily="18" charset="0"/>
                <a:cs typeface="Times New Roman" panose="02020603050405020304" pitchFamily="18" charset="0"/>
              </a:rPr>
              <a:t>Positioning</a:t>
            </a:r>
          </a:p>
          <a:p>
            <a:pPr marL="0" indent="0" algn="just">
              <a:buNone/>
            </a:pPr>
            <a:r>
              <a:rPr lang="vi-VN" b="1" u="sng" dirty="0">
                <a:latin typeface="Times New Roman" panose="02020603050405020304" pitchFamily="18" charset="0"/>
                <a:cs typeface="Times New Roman" panose="02020603050405020304" pitchFamily="18" charset="0"/>
              </a:rPr>
              <a:t>Sticky</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K</a:t>
            </a:r>
            <a:r>
              <a:rPr lang="vi-VN" dirty="0">
                <a:latin typeface="Times New Roman" panose="02020603050405020304" pitchFamily="18" charset="0"/>
                <a:cs typeface="Times New Roman" panose="02020603050405020304" pitchFamily="18" charset="0"/>
              </a:rPr>
              <a:t>ết hợp định vị tĩnh với định vị cố định.</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Khi một mục có vị trí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tĩnh</a:t>
            </a:r>
            <a:r>
              <a:rPr lang="vi-VN"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vi-VN" dirty="0">
                <a:latin typeface="Times New Roman" panose="02020603050405020304" pitchFamily="18" charset="0"/>
                <a:cs typeface="Times New Roman" panose="02020603050405020304" pitchFamily="18" charset="0"/>
              </a:rPr>
              <a:t> sẽ cuộn theo quy trình bình thường cho đến khi đạt được các điểm lệch khỏi chế độ xem </a:t>
            </a:r>
            <a:r>
              <a:rPr lang="vi-VN" dirty="0">
                <a:latin typeface="Times New Roman" panose="02020603050405020304" pitchFamily="18" charset="0"/>
                <a:cs typeface="Times New Roman" panose="02020603050405020304" pitchFamily="18" charset="0"/>
                <a:sym typeface="Symbol" panose="05050102010706020507" pitchFamily="18" charset="2"/>
              </a:rPr>
              <a:t></a:t>
            </a:r>
            <a:r>
              <a:rPr lang="en-US" dirty="0">
                <a:latin typeface="Times New Roman" panose="02020603050405020304" pitchFamily="18" charset="0"/>
                <a:cs typeface="Times New Roman" panose="02020603050405020304" pitchFamily="18" charset="0"/>
                <a:sym typeface="Symbol" panose="05050102010706020507" pitchFamily="18" charset="2"/>
              </a:rPr>
              <a:t> </a:t>
            </a:r>
            <a:r>
              <a:rPr lang="vi-VN" dirty="0">
                <a:latin typeface="Times New Roman" panose="02020603050405020304" pitchFamily="18" charset="0"/>
                <a:cs typeface="Times New Roman" panose="02020603050405020304" pitchFamily="18" charset="0"/>
              </a:rPr>
              <a:t>vị trí</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cố định được áp dụng.</a:t>
            </a:r>
          </a:p>
          <a:p>
            <a:endParaRPr lang="en-VN" dirty="0"/>
          </a:p>
        </p:txBody>
      </p:sp>
      <p:pic>
        <p:nvPicPr>
          <p:cNvPr id="5" name="Picture 4" descr="A screen shot of a computer code&#10;&#10;Description automatically generated">
            <a:extLst>
              <a:ext uri="{FF2B5EF4-FFF2-40B4-BE49-F238E27FC236}">
                <a16:creationId xmlns:a16="http://schemas.microsoft.com/office/drawing/2014/main" id="{6895DBF9-04F6-BFAC-F583-50DB86180FF7}"/>
              </a:ext>
            </a:extLst>
          </p:cNvPr>
          <p:cNvPicPr>
            <a:picLocks noChangeAspect="1"/>
          </p:cNvPicPr>
          <p:nvPr/>
        </p:nvPicPr>
        <p:blipFill>
          <a:blip r:embed="rId2"/>
          <a:stretch>
            <a:fillRect/>
          </a:stretch>
        </p:blipFill>
        <p:spPr>
          <a:xfrm>
            <a:off x="6556876" y="2042694"/>
            <a:ext cx="5118100" cy="3302000"/>
          </a:xfrm>
          <a:prstGeom prst="rect">
            <a:avLst/>
          </a:prstGeom>
        </p:spPr>
      </p:pic>
    </p:spTree>
    <p:extLst>
      <p:ext uri="{BB962C8B-B14F-4D97-AF65-F5344CB8AC3E}">
        <p14:creationId xmlns:p14="http://schemas.microsoft.com/office/powerpoint/2010/main" val="16200220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DA50D-9226-FE6A-E292-AE2FDA3B0123}"/>
              </a:ext>
            </a:extLst>
          </p:cNvPr>
          <p:cNvSpPr>
            <a:spLocks noGrp="1"/>
          </p:cNvSpPr>
          <p:nvPr>
            <p:ph type="title"/>
          </p:nvPr>
        </p:nvSpPr>
        <p:spPr/>
        <p:txBody>
          <a:bodyPr/>
          <a:lstStyle/>
          <a:p>
            <a:r>
              <a:rPr lang="en-US" dirty="0" err="1">
                <a:solidFill>
                  <a:srgbClr val="FFC000"/>
                </a:solidFill>
                <a:latin typeface="Times New Roman" panose="02020603050405020304" pitchFamily="18" charset="0"/>
                <a:cs typeface="Times New Roman" panose="02020603050405020304" pitchFamily="18" charset="0"/>
              </a:rPr>
              <a:t>Giới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thiệu</a:t>
            </a:r>
            <a:endParaRPr lang="en-VN" dirty="0"/>
          </a:p>
        </p:txBody>
      </p:sp>
      <p:sp>
        <p:nvSpPr>
          <p:cNvPr id="3" name="Content Placeholder 2">
            <a:extLst>
              <a:ext uri="{FF2B5EF4-FFF2-40B4-BE49-F238E27FC236}">
                <a16:creationId xmlns:a16="http://schemas.microsoft.com/office/drawing/2014/main" id="{2BEFFFFE-7082-C17B-46BA-5CD65B372ED4}"/>
              </a:ext>
            </a:extLst>
          </p:cNvPr>
          <p:cNvSpPr>
            <a:spLocks noGrp="1"/>
          </p:cNvSpPr>
          <p:nvPr>
            <p:ph idx="1"/>
          </p:nvPr>
        </p:nvSpPr>
        <p:spPr>
          <a:xfrm>
            <a:off x="838200" y="1825625"/>
            <a:ext cx="4991345" cy="4351338"/>
          </a:xfrm>
        </p:spPr>
        <p:txBody>
          <a:bodyPr/>
          <a:lstStyle/>
          <a:p>
            <a:pPr marL="0" indent="0" algn="just">
              <a:buNone/>
            </a:pPr>
            <a:r>
              <a:rPr lang="en-US" sz="2800" b="1" dirty="0">
                <a:solidFill>
                  <a:schemeClr val="accent1">
                    <a:lumMod val="75000"/>
                  </a:schemeClr>
                </a:solidFill>
                <a:latin typeface="Times New Roman" panose="02020603050405020304" pitchFamily="18" charset="0"/>
                <a:cs typeface="Times New Roman" panose="02020603050405020304" pitchFamily="18" charset="0"/>
              </a:rPr>
              <a:t>Table layout</a:t>
            </a:r>
          </a:p>
          <a:p>
            <a:pPr algn="just">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Các thuộc tính CSS có thể được sử dụng để sắp xếp các phần tử không phải là bảng</a:t>
            </a:r>
            <a:r>
              <a:rPr lang="en-US" sz="2800" dirty="0">
                <a:latin typeface="Times New Roman" panose="02020603050405020304" pitchFamily="18" charset="0"/>
                <a:cs typeface="Times New Roman" panose="02020603050405020304" pitchFamily="18" charset="0"/>
              </a:rPr>
              <a:t>.</a:t>
            </a:r>
          </a:p>
          <a:p>
            <a:endParaRPr lang="en-VN" dirty="0"/>
          </a:p>
        </p:txBody>
      </p:sp>
      <p:pic>
        <p:nvPicPr>
          <p:cNvPr id="4" name="Picture 3">
            <a:extLst>
              <a:ext uri="{FF2B5EF4-FFF2-40B4-BE49-F238E27FC236}">
                <a16:creationId xmlns:a16="http://schemas.microsoft.com/office/drawing/2014/main" id="{DF8AC10D-FC60-7667-6A1F-D4324A9ED8C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07540" y="1690688"/>
            <a:ext cx="5168265" cy="4139721"/>
          </a:xfrm>
          <a:prstGeom prst="rect">
            <a:avLst/>
          </a:prstGeom>
          <a:noFill/>
          <a:ln>
            <a:noFill/>
          </a:ln>
        </p:spPr>
      </p:pic>
    </p:spTree>
    <p:extLst>
      <p:ext uri="{BB962C8B-B14F-4D97-AF65-F5344CB8AC3E}">
        <p14:creationId xmlns:p14="http://schemas.microsoft.com/office/powerpoint/2010/main" val="2134650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7E0DF-33B9-D4B7-2CB3-04B3F208495D}"/>
              </a:ext>
            </a:extLst>
          </p:cNvPr>
          <p:cNvSpPr>
            <a:spLocks noGrp="1"/>
          </p:cNvSpPr>
          <p:nvPr>
            <p:ph type="title"/>
          </p:nvPr>
        </p:nvSpPr>
        <p:spPr/>
        <p:txBody>
          <a:bodyPr/>
          <a:lstStyle/>
          <a:p>
            <a:r>
              <a:rPr lang="en-VN" dirty="0">
                <a:solidFill>
                  <a:schemeClr val="accent1">
                    <a:lumMod val="75000"/>
                  </a:schemeClr>
                </a:solidFill>
                <a:latin typeface="Times New Roman" panose="02020603050405020304" pitchFamily="18" charset="0"/>
                <a:cs typeface="Times New Roman" panose="02020603050405020304" pitchFamily="18" charset="0"/>
              </a:rPr>
              <a:t>Tổng quan CSS</a:t>
            </a:r>
            <a:endParaRPr lang="en-VN" dirty="0"/>
          </a:p>
        </p:txBody>
      </p:sp>
      <p:sp>
        <p:nvSpPr>
          <p:cNvPr id="3" name="Content Placeholder 2">
            <a:extLst>
              <a:ext uri="{FF2B5EF4-FFF2-40B4-BE49-F238E27FC236}">
                <a16:creationId xmlns:a16="http://schemas.microsoft.com/office/drawing/2014/main" id="{57D327D6-6E9E-B442-C197-EF7418397F1D}"/>
              </a:ext>
            </a:extLst>
          </p:cNvPr>
          <p:cNvSpPr>
            <a:spLocks noGrp="1"/>
          </p:cNvSpPr>
          <p:nvPr>
            <p:ph idx="1"/>
          </p:nvPr>
        </p:nvSpPr>
        <p:spPr/>
        <p:txBody>
          <a:bodyPr/>
          <a:lstStyle/>
          <a:p>
            <a:r>
              <a:rPr lang="en-VN" dirty="0">
                <a:solidFill>
                  <a:schemeClr val="accent1">
                    <a:lumMod val="75000"/>
                  </a:schemeClr>
                </a:solidFill>
                <a:latin typeface="Times New Roman" panose="02020603050405020304" pitchFamily="18" charset="0"/>
                <a:cs typeface="Times New Roman" panose="02020603050405020304" pitchFamily="18" charset="0"/>
              </a:rPr>
              <a:t>CSS Modules</a:t>
            </a:r>
            <a:r>
              <a:rPr lang="en-VN" dirty="0"/>
              <a:t>:</a:t>
            </a:r>
          </a:p>
        </p:txBody>
      </p:sp>
      <p:pic>
        <p:nvPicPr>
          <p:cNvPr id="5" name="Picture 4" descr="A blue and white rectangular sign&#10;&#10;Description automatically generated">
            <a:extLst>
              <a:ext uri="{FF2B5EF4-FFF2-40B4-BE49-F238E27FC236}">
                <a16:creationId xmlns:a16="http://schemas.microsoft.com/office/drawing/2014/main" id="{8A9910CE-5C35-0956-AE00-5928EF535C77}"/>
              </a:ext>
            </a:extLst>
          </p:cNvPr>
          <p:cNvPicPr>
            <a:picLocks noChangeAspect="1"/>
          </p:cNvPicPr>
          <p:nvPr/>
        </p:nvPicPr>
        <p:blipFill>
          <a:blip r:embed="rId2"/>
          <a:stretch>
            <a:fillRect/>
          </a:stretch>
        </p:blipFill>
        <p:spPr>
          <a:xfrm>
            <a:off x="1487906" y="2529749"/>
            <a:ext cx="9988274" cy="3782151"/>
          </a:xfrm>
          <a:prstGeom prst="rect">
            <a:avLst/>
          </a:prstGeom>
        </p:spPr>
      </p:pic>
    </p:spTree>
    <p:extLst>
      <p:ext uri="{BB962C8B-B14F-4D97-AF65-F5344CB8AC3E}">
        <p14:creationId xmlns:p14="http://schemas.microsoft.com/office/powerpoint/2010/main" val="30397143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90EB5-2F34-F517-F671-855115E2CA5F}"/>
              </a:ext>
            </a:extLst>
          </p:cNvPr>
          <p:cNvSpPr>
            <a:spLocks noGrp="1"/>
          </p:cNvSpPr>
          <p:nvPr>
            <p:ph type="title"/>
          </p:nvPr>
        </p:nvSpPr>
        <p:spPr/>
        <p:txBody>
          <a:bodyPr/>
          <a:lstStyle/>
          <a:p>
            <a:r>
              <a:rPr lang="en-US" dirty="0" err="1">
                <a:solidFill>
                  <a:srgbClr val="FFC000"/>
                </a:solidFill>
                <a:latin typeface="Times New Roman" panose="02020603050405020304" pitchFamily="18" charset="0"/>
                <a:cs typeface="Times New Roman" panose="02020603050405020304" pitchFamily="18" charset="0"/>
              </a:rPr>
              <a:t>Giới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thiệu</a:t>
            </a:r>
            <a:endParaRPr lang="en-VN" dirty="0"/>
          </a:p>
        </p:txBody>
      </p:sp>
      <p:sp>
        <p:nvSpPr>
          <p:cNvPr id="3" name="Content Placeholder 2">
            <a:extLst>
              <a:ext uri="{FF2B5EF4-FFF2-40B4-BE49-F238E27FC236}">
                <a16:creationId xmlns:a16="http://schemas.microsoft.com/office/drawing/2014/main" id="{8D440EE8-036A-C206-036F-A16E18F3F88C}"/>
              </a:ext>
            </a:extLst>
          </p:cNvPr>
          <p:cNvSpPr>
            <a:spLocks noGrp="1"/>
          </p:cNvSpPr>
          <p:nvPr>
            <p:ph idx="1"/>
          </p:nvPr>
        </p:nvSpPr>
        <p:spPr>
          <a:xfrm>
            <a:off x="838200" y="1825625"/>
            <a:ext cx="6392779" cy="4351338"/>
          </a:xfrm>
        </p:spPr>
        <p:txBody>
          <a:bodyPr/>
          <a:lstStyle/>
          <a:p>
            <a:pPr algn="l"/>
            <a:r>
              <a:rPr lang="en-US" sz="2800" b="1" dirty="0">
                <a:solidFill>
                  <a:schemeClr val="accent1">
                    <a:lumMod val="75000"/>
                  </a:schemeClr>
                </a:solidFill>
                <a:latin typeface="Times New Roman" panose="02020603050405020304" pitchFamily="18" charset="0"/>
                <a:cs typeface="Times New Roman" panose="02020603050405020304" pitchFamily="18" charset="0"/>
              </a:rPr>
              <a:t>g. Table layout</a:t>
            </a:r>
          </a:p>
          <a:p>
            <a:pPr marL="0" indent="0" algn="l">
              <a:buNone/>
            </a:pPr>
            <a:r>
              <a:rPr lang="vi-VN" sz="2800" dirty="0">
                <a:latin typeface="Times New Roman" panose="02020603050405020304" pitchFamily="18" charset="0"/>
                <a:cs typeface="Times New Roman" panose="02020603050405020304" pitchFamily="18" charset="0"/>
              </a:rPr>
              <a:t>Các thuộc tính CSS có thể được sử dụng để sắp xếp các phần tử không phải là bảng</a:t>
            </a:r>
            <a:r>
              <a:rPr lang="en-US" sz="2800" dirty="0">
                <a:latin typeface="Times New Roman" panose="02020603050405020304" pitchFamily="18" charset="0"/>
                <a:cs typeface="Times New Roman" panose="02020603050405020304" pitchFamily="18" charset="0"/>
              </a:rPr>
              <a:t>.</a:t>
            </a:r>
          </a:p>
          <a:p>
            <a:endParaRPr lang="en-VN" dirty="0"/>
          </a:p>
        </p:txBody>
      </p:sp>
      <p:pic>
        <p:nvPicPr>
          <p:cNvPr id="4" name="Picture 3">
            <a:extLst>
              <a:ext uri="{FF2B5EF4-FFF2-40B4-BE49-F238E27FC236}">
                <a16:creationId xmlns:a16="http://schemas.microsoft.com/office/drawing/2014/main" id="{66137937-CFFB-40A5-71D3-07028665D6F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05520" y="53975"/>
            <a:ext cx="2501900" cy="6750050"/>
          </a:xfrm>
          <a:prstGeom prst="rect">
            <a:avLst/>
          </a:prstGeom>
          <a:noFill/>
          <a:ln>
            <a:noFill/>
          </a:ln>
        </p:spPr>
      </p:pic>
      <p:pic>
        <p:nvPicPr>
          <p:cNvPr id="5" name="Picture 4">
            <a:extLst>
              <a:ext uri="{FF2B5EF4-FFF2-40B4-BE49-F238E27FC236}">
                <a16:creationId xmlns:a16="http://schemas.microsoft.com/office/drawing/2014/main" id="{D9A794F4-4F61-A1A5-6728-812CE20B4CA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4580" y="4049420"/>
            <a:ext cx="7710386" cy="1757398"/>
          </a:xfrm>
          <a:prstGeom prst="rect">
            <a:avLst/>
          </a:prstGeom>
          <a:noFill/>
          <a:ln>
            <a:noFill/>
          </a:ln>
        </p:spPr>
      </p:pic>
      <p:sp>
        <p:nvSpPr>
          <p:cNvPr id="6" name="Arrow: Right 6">
            <a:extLst>
              <a:ext uri="{FF2B5EF4-FFF2-40B4-BE49-F238E27FC236}">
                <a16:creationId xmlns:a16="http://schemas.microsoft.com/office/drawing/2014/main" id="{9EDEC58E-00A0-C4B9-4A95-147C3DBA8867}"/>
              </a:ext>
            </a:extLst>
          </p:cNvPr>
          <p:cNvSpPr/>
          <p:nvPr/>
        </p:nvSpPr>
        <p:spPr>
          <a:xfrm rot="10800000">
            <a:off x="8327951" y="4313214"/>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6549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92D50-94E7-2130-7497-FECC7FACAFA0}"/>
              </a:ext>
            </a:extLst>
          </p:cNvPr>
          <p:cNvSpPr>
            <a:spLocks noGrp="1"/>
          </p:cNvSpPr>
          <p:nvPr>
            <p:ph type="title"/>
          </p:nvPr>
        </p:nvSpPr>
        <p:spPr/>
        <p:txBody>
          <a:bodyPr/>
          <a:lstStyle/>
          <a:p>
            <a:r>
              <a:rPr lang="en-US" dirty="0" err="1">
                <a:solidFill>
                  <a:srgbClr val="FFC000"/>
                </a:solidFill>
                <a:latin typeface="Times New Roman" panose="02020603050405020304" pitchFamily="18" charset="0"/>
                <a:cs typeface="Times New Roman" panose="02020603050405020304" pitchFamily="18" charset="0"/>
              </a:rPr>
              <a:t>Giới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thiệu</a:t>
            </a:r>
            <a:endParaRPr lang="en-VN" dirty="0"/>
          </a:p>
        </p:txBody>
      </p:sp>
      <p:sp>
        <p:nvSpPr>
          <p:cNvPr id="3" name="Content Placeholder 2">
            <a:extLst>
              <a:ext uri="{FF2B5EF4-FFF2-40B4-BE49-F238E27FC236}">
                <a16:creationId xmlns:a16="http://schemas.microsoft.com/office/drawing/2014/main" id="{60CA42E3-5B03-BEF1-D50C-E468FAF9B5D3}"/>
              </a:ext>
            </a:extLst>
          </p:cNvPr>
          <p:cNvSpPr>
            <a:spLocks noGrp="1"/>
          </p:cNvSpPr>
          <p:nvPr>
            <p:ph idx="1"/>
          </p:nvPr>
        </p:nvSpPr>
        <p:spPr>
          <a:xfrm>
            <a:off x="838200" y="1562259"/>
            <a:ext cx="10515600" cy="4351338"/>
          </a:xfrm>
        </p:spPr>
        <p:txBody>
          <a:bodyPr/>
          <a:lstStyle/>
          <a:p>
            <a:pPr marL="0" indent="0" algn="l">
              <a:buNone/>
            </a:pPr>
            <a:r>
              <a:rPr lang="en-US" b="1" dirty="0">
                <a:solidFill>
                  <a:schemeClr val="accent1">
                    <a:lumMod val="75000"/>
                  </a:schemeClr>
                </a:solidFill>
                <a:latin typeface="Times New Roman" panose="02020603050405020304" pitchFamily="18" charset="0"/>
                <a:cs typeface="Times New Roman" panose="02020603050405020304" pitchFamily="18" charset="0"/>
              </a:rPr>
              <a:t>Multi-column layout</a:t>
            </a:r>
          </a:p>
          <a:p>
            <a:pPr marL="0" indent="0" algn="l">
              <a:buNone/>
            </a:pPr>
            <a:r>
              <a:rPr lang="vi-VN" dirty="0">
                <a:latin typeface="Times New Roman" panose="02020603050405020304" pitchFamily="18" charset="0"/>
                <a:cs typeface="Times New Roman" panose="02020603050405020304" pitchFamily="18" charset="0"/>
              </a:rPr>
              <a:t>Cung cấp cách sắp xếp nội dung theo các cột, tương tự như cách dòng văn bản trong một tờ báo.</a:t>
            </a:r>
            <a:endParaRPr lang="en-US" dirty="0">
              <a:latin typeface="Times New Roman" panose="02020603050405020304" pitchFamily="18" charset="0"/>
              <a:cs typeface="Times New Roman" panose="02020603050405020304" pitchFamily="18" charset="0"/>
            </a:endParaRPr>
          </a:p>
          <a:p>
            <a:endParaRPr lang="en-VN" dirty="0"/>
          </a:p>
        </p:txBody>
      </p:sp>
      <p:pic>
        <p:nvPicPr>
          <p:cNvPr id="5" name="Picture 4" descr="A screenshot of a computer program&#10;&#10;Description automatically generated">
            <a:extLst>
              <a:ext uri="{FF2B5EF4-FFF2-40B4-BE49-F238E27FC236}">
                <a16:creationId xmlns:a16="http://schemas.microsoft.com/office/drawing/2014/main" id="{1F1A6269-1603-5081-A66B-E522105AFDA1}"/>
              </a:ext>
            </a:extLst>
          </p:cNvPr>
          <p:cNvPicPr>
            <a:picLocks noChangeAspect="1"/>
          </p:cNvPicPr>
          <p:nvPr/>
        </p:nvPicPr>
        <p:blipFill>
          <a:blip r:embed="rId2"/>
          <a:stretch>
            <a:fillRect/>
          </a:stretch>
        </p:blipFill>
        <p:spPr>
          <a:xfrm>
            <a:off x="3830737" y="2931478"/>
            <a:ext cx="4686300" cy="1612900"/>
          </a:xfrm>
          <a:prstGeom prst="rect">
            <a:avLst/>
          </a:prstGeom>
        </p:spPr>
      </p:pic>
      <p:pic>
        <p:nvPicPr>
          <p:cNvPr id="6" name="Picture 5">
            <a:extLst>
              <a:ext uri="{FF2B5EF4-FFF2-40B4-BE49-F238E27FC236}">
                <a16:creationId xmlns:a16="http://schemas.microsoft.com/office/drawing/2014/main" id="{ED8CD459-6E2C-4D7A-1949-CE803A6258B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82623" y="4544378"/>
            <a:ext cx="8541151" cy="2286635"/>
          </a:xfrm>
          <a:prstGeom prst="rect">
            <a:avLst/>
          </a:prstGeom>
          <a:noFill/>
          <a:ln>
            <a:noFill/>
          </a:ln>
        </p:spPr>
      </p:pic>
    </p:spTree>
    <p:extLst>
      <p:ext uri="{BB962C8B-B14F-4D97-AF65-F5344CB8AC3E}">
        <p14:creationId xmlns:p14="http://schemas.microsoft.com/office/powerpoint/2010/main" val="9776369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BA546-41E8-ED16-E728-99FA136E4D8F}"/>
              </a:ext>
            </a:extLst>
          </p:cNvPr>
          <p:cNvSpPr>
            <a:spLocks noGrp="1"/>
          </p:cNvSpPr>
          <p:nvPr>
            <p:ph type="title"/>
          </p:nvPr>
        </p:nvSpPr>
        <p:spPr/>
        <p:txBody>
          <a:bodyPr/>
          <a:lstStyle/>
          <a:p>
            <a:r>
              <a:rPr lang="en-US" dirty="0"/>
              <a:t> </a:t>
            </a:r>
            <a:r>
              <a:rPr lang="en-US" dirty="0">
                <a:solidFill>
                  <a:schemeClr val="accent6">
                    <a:lumMod val="50000"/>
                  </a:schemeClr>
                </a:solidFill>
                <a:latin typeface="Times New Roman" panose="02020603050405020304" pitchFamily="18" charset="0"/>
                <a:cs typeface="Times New Roman" panose="02020603050405020304" pitchFamily="18" charset="0"/>
              </a:rPr>
              <a:t>Normal Flow</a:t>
            </a:r>
            <a:endParaRPr lang="en-VN" dirty="0">
              <a:solidFill>
                <a:schemeClr val="accent6">
                  <a:lumMod val="50000"/>
                </a:schemeClr>
              </a:solidFill>
              <a:latin typeface="Times New Roman" panose="02020603050405020304" pitchFamily="18" charset="0"/>
              <a:cs typeface="Times New Roman" panose="02020603050405020304" pitchFamily="18" charset="0"/>
            </a:endParaRPr>
          </a:p>
        </p:txBody>
      </p:sp>
      <p:pic>
        <p:nvPicPr>
          <p:cNvPr id="5" name="Content Placeholder 4" descr="A screenshot of a computer&#10;&#10;Description automatically generated">
            <a:extLst>
              <a:ext uri="{FF2B5EF4-FFF2-40B4-BE49-F238E27FC236}">
                <a16:creationId xmlns:a16="http://schemas.microsoft.com/office/drawing/2014/main" id="{852F2D34-F523-0A9A-4A41-3C572D62394A}"/>
              </a:ext>
            </a:extLst>
          </p:cNvPr>
          <p:cNvPicPr>
            <a:picLocks noGrp="1" noChangeAspect="1"/>
          </p:cNvPicPr>
          <p:nvPr>
            <p:ph idx="1"/>
          </p:nvPr>
        </p:nvPicPr>
        <p:blipFill>
          <a:blip r:embed="rId2"/>
          <a:stretch>
            <a:fillRect/>
          </a:stretch>
        </p:blipFill>
        <p:spPr>
          <a:xfrm>
            <a:off x="1044063" y="1888958"/>
            <a:ext cx="9531695" cy="3985430"/>
          </a:xfrm>
        </p:spPr>
      </p:pic>
    </p:spTree>
    <p:extLst>
      <p:ext uri="{BB962C8B-B14F-4D97-AF65-F5344CB8AC3E}">
        <p14:creationId xmlns:p14="http://schemas.microsoft.com/office/powerpoint/2010/main" val="38527920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6EEAB-B45B-D364-0D00-2021F75C3142}"/>
              </a:ext>
            </a:extLst>
          </p:cNvPr>
          <p:cNvSpPr>
            <a:spLocks noGrp="1"/>
          </p:cNvSpPr>
          <p:nvPr>
            <p:ph type="title"/>
          </p:nvPr>
        </p:nvSpPr>
        <p:spPr/>
        <p:txBody>
          <a:bodyPr/>
          <a:lstStyle/>
          <a:p>
            <a:r>
              <a:rPr lang="en-US" dirty="0">
                <a:solidFill>
                  <a:schemeClr val="accent6">
                    <a:lumMod val="50000"/>
                  </a:schemeClr>
                </a:solidFill>
                <a:latin typeface="Times New Roman" panose="02020603050405020304" pitchFamily="18" charset="0"/>
                <a:cs typeface="Times New Roman" panose="02020603050405020304" pitchFamily="18" charset="0"/>
              </a:rPr>
              <a:t>Normal Flow</a:t>
            </a:r>
            <a:endParaRPr lang="en-VN" dirty="0"/>
          </a:p>
        </p:txBody>
      </p:sp>
      <p:pic>
        <p:nvPicPr>
          <p:cNvPr id="4" name="Content Placeholder 3">
            <a:extLst>
              <a:ext uri="{FF2B5EF4-FFF2-40B4-BE49-F238E27FC236}">
                <a16:creationId xmlns:a16="http://schemas.microsoft.com/office/drawing/2014/main" id="{71E7081F-617B-6DFD-E7A9-B492146A159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7674" y="1690688"/>
            <a:ext cx="5662052" cy="4351338"/>
          </a:xfrm>
          <a:prstGeom prst="rect">
            <a:avLst/>
          </a:prstGeom>
          <a:noFill/>
          <a:ln>
            <a:noFill/>
          </a:ln>
        </p:spPr>
      </p:pic>
      <p:pic>
        <p:nvPicPr>
          <p:cNvPr id="6" name="Picture 5" descr="A screenshot of a computer program&#10;&#10;Description automatically generated">
            <a:extLst>
              <a:ext uri="{FF2B5EF4-FFF2-40B4-BE49-F238E27FC236}">
                <a16:creationId xmlns:a16="http://schemas.microsoft.com/office/drawing/2014/main" id="{B69997B3-FCDB-1F17-1723-94097412DFDE}"/>
              </a:ext>
            </a:extLst>
          </p:cNvPr>
          <p:cNvPicPr>
            <a:picLocks noChangeAspect="1"/>
          </p:cNvPicPr>
          <p:nvPr/>
        </p:nvPicPr>
        <p:blipFill>
          <a:blip r:embed="rId3"/>
          <a:stretch>
            <a:fillRect/>
          </a:stretch>
        </p:blipFill>
        <p:spPr>
          <a:xfrm>
            <a:off x="6727967" y="2168777"/>
            <a:ext cx="4533900" cy="3302000"/>
          </a:xfrm>
          <a:prstGeom prst="rect">
            <a:avLst/>
          </a:prstGeom>
        </p:spPr>
      </p:pic>
    </p:spTree>
    <p:extLst>
      <p:ext uri="{BB962C8B-B14F-4D97-AF65-F5344CB8AC3E}">
        <p14:creationId xmlns:p14="http://schemas.microsoft.com/office/powerpoint/2010/main" val="30689002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A9C49-389F-8EC2-BBDC-80F81182A098}"/>
              </a:ext>
            </a:extLst>
          </p:cNvPr>
          <p:cNvSpPr>
            <a:spLocks noGrp="1"/>
          </p:cNvSpPr>
          <p:nvPr>
            <p:ph type="title"/>
          </p:nvPr>
        </p:nvSpPr>
        <p:spPr/>
        <p:txBody>
          <a:bodyPr/>
          <a:lstStyle/>
          <a:p>
            <a:r>
              <a:rPr lang="en-US" dirty="0">
                <a:solidFill>
                  <a:schemeClr val="accent2">
                    <a:lumMod val="75000"/>
                  </a:schemeClr>
                </a:solidFill>
                <a:latin typeface="Times New Roman" panose="02020603050405020304" pitchFamily="18" charset="0"/>
                <a:cs typeface="Times New Roman" panose="02020603050405020304" pitchFamily="18" charset="0"/>
              </a:rPr>
              <a:t>Flexbox</a:t>
            </a:r>
            <a:endParaRPr lang="en-VN"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70D888D-9CB8-3213-B2D0-B30ABB06656A}"/>
              </a:ext>
            </a:extLst>
          </p:cNvPr>
          <p:cNvSpPr>
            <a:spLocks noGrp="1"/>
          </p:cNvSpPr>
          <p:nvPr>
            <p:ph idx="1"/>
          </p:nvPr>
        </p:nvSpPr>
        <p:spPr/>
        <p:txBody>
          <a:bodyPr/>
          <a:lstStyle/>
          <a:p>
            <a:r>
              <a:rPr lang="vi-VN" sz="3500" dirty="0">
                <a:latin typeface="Times New Roman" panose="02020603050405020304" pitchFamily="18" charset="0"/>
                <a:cs typeface="Times New Roman" panose="02020603050405020304" pitchFamily="18" charset="0"/>
              </a:rPr>
              <a:t>Mô hình flex</a:t>
            </a:r>
          </a:p>
          <a:p>
            <a:r>
              <a:rPr lang="vi-VN" sz="3500" dirty="0">
                <a:latin typeface="Times New Roman" panose="02020603050405020304" pitchFamily="18" charset="0"/>
                <a:cs typeface="Times New Roman" panose="02020603050405020304" pitchFamily="18" charset="0"/>
              </a:rPr>
              <a:t>Wrapping</a:t>
            </a:r>
          </a:p>
          <a:p>
            <a:r>
              <a:rPr lang="vi-VN" sz="3500" dirty="0">
                <a:latin typeface="Times New Roman" panose="02020603050405020304" pitchFamily="18" charset="0"/>
                <a:cs typeface="Times New Roman" panose="02020603050405020304" pitchFamily="18" charset="0"/>
              </a:rPr>
              <a:t>Chỉ định kích thước flex items</a:t>
            </a:r>
          </a:p>
          <a:p>
            <a:r>
              <a:rPr lang="vi-VN" sz="3500" dirty="0">
                <a:latin typeface="Times New Roman" panose="02020603050405020304" pitchFamily="18" charset="0"/>
                <a:cs typeface="Times New Roman" panose="02020603050405020304" pitchFamily="18" charset="0"/>
              </a:rPr>
              <a:t>Căn chỉnh ngang và dọc</a:t>
            </a:r>
          </a:p>
          <a:p>
            <a:r>
              <a:rPr lang="vi-VN" sz="3500" dirty="0">
                <a:latin typeface="Times New Roman" panose="02020603050405020304" pitchFamily="18" charset="0"/>
                <a:cs typeface="Times New Roman" panose="02020603050405020304" pitchFamily="18" charset="0"/>
              </a:rPr>
              <a:t>Kết hợp nhiều flexbox</a:t>
            </a:r>
          </a:p>
          <a:p>
            <a:endParaRPr lang="en-VN" dirty="0"/>
          </a:p>
        </p:txBody>
      </p:sp>
    </p:spTree>
    <p:extLst>
      <p:ext uri="{BB962C8B-B14F-4D97-AF65-F5344CB8AC3E}">
        <p14:creationId xmlns:p14="http://schemas.microsoft.com/office/powerpoint/2010/main" val="18566376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B2D6-F6CD-F2BD-6107-138F3D73B7DA}"/>
              </a:ext>
            </a:extLst>
          </p:cNvPr>
          <p:cNvSpPr>
            <a:spLocks noGrp="1"/>
          </p:cNvSpPr>
          <p:nvPr>
            <p:ph type="title"/>
          </p:nvPr>
        </p:nvSpPr>
        <p:spPr/>
        <p:txBody>
          <a:bodyPr/>
          <a:lstStyle/>
          <a:p>
            <a:r>
              <a:rPr lang="en-US" dirty="0">
                <a:solidFill>
                  <a:schemeClr val="accent2">
                    <a:lumMod val="75000"/>
                  </a:schemeClr>
                </a:solidFill>
                <a:latin typeface="Times New Roman" panose="02020603050405020304" pitchFamily="18" charset="0"/>
                <a:cs typeface="Times New Roman" panose="02020603050405020304" pitchFamily="18" charset="0"/>
              </a:rPr>
              <a:t>Flexbox</a:t>
            </a:r>
            <a:endParaRPr lang="en-VN" dirty="0"/>
          </a:p>
        </p:txBody>
      </p:sp>
      <p:sp>
        <p:nvSpPr>
          <p:cNvPr id="3" name="Content Placeholder 2">
            <a:extLst>
              <a:ext uri="{FF2B5EF4-FFF2-40B4-BE49-F238E27FC236}">
                <a16:creationId xmlns:a16="http://schemas.microsoft.com/office/drawing/2014/main" id="{F346B803-D0B2-8ADF-99B7-611B8137D6CE}"/>
              </a:ext>
            </a:extLst>
          </p:cNvPr>
          <p:cNvSpPr>
            <a:spLocks noGrp="1"/>
          </p:cNvSpPr>
          <p:nvPr>
            <p:ph idx="1"/>
          </p:nvPr>
        </p:nvSpPr>
        <p:spPr>
          <a:xfrm>
            <a:off x="838200" y="1825625"/>
            <a:ext cx="4936958" cy="4351338"/>
          </a:xfrm>
        </p:spPr>
        <p:txBody>
          <a:bodyPr>
            <a:normAutofit lnSpcReduction="10000"/>
          </a:bodyPr>
          <a:lstStyle/>
          <a:p>
            <a:pPr marL="0" indent="0" algn="l">
              <a:buNone/>
            </a:pPr>
            <a:r>
              <a:rPr lang="en-US" b="1" dirty="0" err="1">
                <a:solidFill>
                  <a:schemeClr val="accent1">
                    <a:lumMod val="75000"/>
                  </a:schemeClr>
                </a:solidFill>
              </a:rPr>
              <a:t>Mô</a:t>
            </a:r>
            <a:r>
              <a:rPr lang="en-US" b="1" dirty="0">
                <a:solidFill>
                  <a:schemeClr val="accent1">
                    <a:lumMod val="75000"/>
                  </a:schemeClr>
                </a:solidFill>
              </a:rPr>
              <a:t> </a:t>
            </a:r>
            <a:r>
              <a:rPr lang="en-US" b="1" dirty="0" err="1">
                <a:solidFill>
                  <a:schemeClr val="accent1">
                    <a:lumMod val="75000"/>
                  </a:schemeClr>
                </a:solidFill>
              </a:rPr>
              <a:t>hình</a:t>
            </a:r>
            <a:r>
              <a:rPr lang="en-US" b="1" dirty="0">
                <a:solidFill>
                  <a:schemeClr val="accent1">
                    <a:lumMod val="75000"/>
                  </a:schemeClr>
                </a:solidFill>
              </a:rPr>
              <a:t> flex</a:t>
            </a:r>
          </a:p>
          <a:p>
            <a:pPr lvl="1" algn="just">
              <a:buFont typeface="Wingdings" panose="05000000000000000000" pitchFamily="2" charset="2"/>
              <a:buChar char="Ø"/>
            </a:pPr>
            <a:r>
              <a:rPr lang="vi-VN" b="1" dirty="0">
                <a:solidFill>
                  <a:schemeClr val="accent6">
                    <a:lumMod val="50000"/>
                  </a:schemeClr>
                </a:solidFill>
                <a:latin typeface="Times New Roman" panose="02020603050405020304" pitchFamily="18" charset="0"/>
                <a:cs typeface="Times New Roman" panose="02020603050405020304" pitchFamily="18" charset="0"/>
              </a:rPr>
              <a:t>Main axis</a:t>
            </a:r>
            <a:r>
              <a:rPr lang="vi-VN" dirty="0">
                <a:solidFill>
                  <a:schemeClr val="accent6">
                    <a:lumMod val="50000"/>
                  </a:schemeClr>
                </a:solidFill>
                <a:latin typeface="Times New Roman" panose="02020603050405020304" pitchFamily="18" charset="0"/>
                <a:cs typeface="Times New Roman" panose="02020603050405020304" pitchFamily="18" charset="0"/>
              </a:rPr>
              <a:t>: Là trục chạy theo hướng các flex item được bố trí. Phần đầu và phần cuối được gọi là </a:t>
            </a:r>
            <a:r>
              <a:rPr lang="vi-VN" b="1" i="1" dirty="0">
                <a:solidFill>
                  <a:schemeClr val="accent6">
                    <a:lumMod val="50000"/>
                  </a:schemeClr>
                </a:solidFill>
                <a:latin typeface="Times New Roman" panose="02020603050405020304" pitchFamily="18" charset="0"/>
                <a:cs typeface="Times New Roman" panose="02020603050405020304" pitchFamily="18" charset="0"/>
              </a:rPr>
              <a:t>main start </a:t>
            </a:r>
            <a:r>
              <a:rPr lang="vi-VN" dirty="0">
                <a:solidFill>
                  <a:schemeClr val="accent6">
                    <a:lumMod val="50000"/>
                  </a:schemeClr>
                </a:solidFill>
                <a:latin typeface="Times New Roman" panose="02020603050405020304" pitchFamily="18" charset="0"/>
                <a:cs typeface="Times New Roman" panose="02020603050405020304" pitchFamily="18" charset="0"/>
              </a:rPr>
              <a:t>và </a:t>
            </a:r>
            <a:r>
              <a:rPr lang="vi-VN" b="1" i="1" dirty="0">
                <a:solidFill>
                  <a:schemeClr val="accent6">
                    <a:lumMod val="50000"/>
                  </a:schemeClr>
                </a:solidFill>
                <a:latin typeface="Times New Roman" panose="02020603050405020304" pitchFamily="18" charset="0"/>
                <a:cs typeface="Times New Roman" panose="02020603050405020304" pitchFamily="18" charset="0"/>
              </a:rPr>
              <a:t>main end</a:t>
            </a:r>
            <a:r>
              <a:rPr lang="vi-VN" dirty="0">
                <a:solidFill>
                  <a:schemeClr val="accent6">
                    <a:lumMod val="50000"/>
                  </a:schemeClr>
                </a:solidFill>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Ø"/>
            </a:pPr>
            <a:r>
              <a:rPr lang="vi-VN" b="1" dirty="0">
                <a:solidFill>
                  <a:schemeClr val="accent6">
                    <a:lumMod val="50000"/>
                  </a:schemeClr>
                </a:solidFill>
                <a:latin typeface="Times New Roman" panose="02020603050405020304" pitchFamily="18" charset="0"/>
                <a:cs typeface="Times New Roman" panose="02020603050405020304" pitchFamily="18" charset="0"/>
              </a:rPr>
              <a:t>Cross axis</a:t>
            </a:r>
            <a:r>
              <a:rPr lang="vi-VN" dirty="0">
                <a:solidFill>
                  <a:schemeClr val="accent6">
                    <a:lumMod val="50000"/>
                  </a:schemeClr>
                </a:solidFill>
                <a:latin typeface="Times New Roman" panose="02020603050405020304" pitchFamily="18" charset="0"/>
                <a:cs typeface="Times New Roman" panose="02020603050405020304" pitchFamily="18" charset="0"/>
              </a:rPr>
              <a:t>: Là trục chạy vuông gốc với hướng đặt các flex item. Điểm bắt đầu và kết thúc được gọi là </a:t>
            </a:r>
            <a:r>
              <a:rPr lang="vi-VN" b="1" i="1" dirty="0">
                <a:solidFill>
                  <a:schemeClr val="accent6">
                    <a:lumMod val="50000"/>
                  </a:schemeClr>
                </a:solidFill>
                <a:latin typeface="Times New Roman" panose="02020603050405020304" pitchFamily="18" charset="0"/>
                <a:cs typeface="Times New Roman" panose="02020603050405020304" pitchFamily="18" charset="0"/>
              </a:rPr>
              <a:t>cross start </a:t>
            </a:r>
            <a:r>
              <a:rPr lang="vi-VN" dirty="0">
                <a:solidFill>
                  <a:schemeClr val="accent6">
                    <a:lumMod val="50000"/>
                  </a:schemeClr>
                </a:solidFill>
                <a:latin typeface="Times New Roman" panose="02020603050405020304" pitchFamily="18" charset="0"/>
                <a:cs typeface="Times New Roman" panose="02020603050405020304" pitchFamily="18" charset="0"/>
              </a:rPr>
              <a:t>và </a:t>
            </a:r>
            <a:r>
              <a:rPr lang="vi-VN" b="1" i="1" dirty="0">
                <a:solidFill>
                  <a:schemeClr val="accent6">
                    <a:lumMod val="50000"/>
                  </a:schemeClr>
                </a:solidFill>
                <a:latin typeface="Times New Roman" panose="02020603050405020304" pitchFamily="18" charset="0"/>
                <a:cs typeface="Times New Roman" panose="02020603050405020304" pitchFamily="18" charset="0"/>
              </a:rPr>
              <a:t>cross end</a:t>
            </a:r>
            <a:r>
              <a:rPr lang="vi-VN" dirty="0">
                <a:solidFill>
                  <a:schemeClr val="accent6">
                    <a:lumMod val="50000"/>
                  </a:schemeClr>
                </a:solidFill>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Ø"/>
            </a:pPr>
            <a:r>
              <a:rPr lang="vi-VN" b="1" dirty="0">
                <a:solidFill>
                  <a:schemeClr val="accent6">
                    <a:lumMod val="50000"/>
                  </a:schemeClr>
                </a:solidFill>
                <a:latin typeface="Times New Roman" panose="02020603050405020304" pitchFamily="18" charset="0"/>
                <a:cs typeface="Times New Roman" panose="02020603050405020304" pitchFamily="18" charset="0"/>
              </a:rPr>
              <a:t>Flex container</a:t>
            </a:r>
            <a:r>
              <a:rPr lang="vi-VN" dirty="0">
                <a:solidFill>
                  <a:schemeClr val="accent6">
                    <a:lumMod val="50000"/>
                  </a:schemeClr>
                </a:solidFill>
                <a:latin typeface="Times New Roman" panose="02020603050405020304" pitchFamily="18" charset="0"/>
                <a:cs typeface="Times New Roman" panose="02020603050405020304" pitchFamily="18" charset="0"/>
              </a:rPr>
              <a:t>: Là phần tử cha có </a:t>
            </a:r>
            <a:r>
              <a:rPr lang="vi-VN" b="1" i="1" dirty="0">
                <a:solidFill>
                  <a:schemeClr val="accent6">
                    <a:lumMod val="50000"/>
                  </a:schemeClr>
                </a:solidFill>
                <a:latin typeface="Times New Roman" panose="02020603050405020304" pitchFamily="18" charset="0"/>
                <a:cs typeface="Times New Roman" panose="02020603050405020304" pitchFamily="18" charset="0"/>
              </a:rPr>
              <a:t>display: flex</a:t>
            </a:r>
          </a:p>
          <a:p>
            <a:pPr lvl="1" algn="just">
              <a:buFont typeface="Wingdings" panose="05000000000000000000" pitchFamily="2" charset="2"/>
              <a:buChar char="Ø"/>
            </a:pPr>
            <a:r>
              <a:rPr lang="vi-VN" b="1" dirty="0">
                <a:solidFill>
                  <a:schemeClr val="accent6">
                    <a:lumMod val="50000"/>
                  </a:schemeClr>
                </a:solidFill>
                <a:latin typeface="Times New Roman" panose="02020603050405020304" pitchFamily="18" charset="0"/>
                <a:cs typeface="Times New Roman" panose="02020603050405020304" pitchFamily="18" charset="0"/>
              </a:rPr>
              <a:t>Flex item</a:t>
            </a:r>
            <a:r>
              <a:rPr lang="vi-VN" dirty="0">
                <a:solidFill>
                  <a:schemeClr val="accent6">
                    <a:lumMod val="50000"/>
                  </a:schemeClr>
                </a:solidFill>
                <a:latin typeface="Times New Roman" panose="02020603050405020304" pitchFamily="18" charset="0"/>
                <a:cs typeface="Times New Roman" panose="02020603050405020304" pitchFamily="18" charset="0"/>
              </a:rPr>
              <a:t>: Là phần tử đặt trong </a:t>
            </a:r>
            <a:r>
              <a:rPr lang="vi-VN" b="1" i="1" dirty="0">
                <a:solidFill>
                  <a:schemeClr val="accent6">
                    <a:lumMod val="50000"/>
                  </a:schemeClr>
                </a:solidFill>
                <a:latin typeface="Times New Roman" panose="02020603050405020304" pitchFamily="18" charset="0"/>
                <a:cs typeface="Times New Roman" panose="02020603050405020304" pitchFamily="18" charset="0"/>
              </a:rPr>
              <a:t>flex container</a:t>
            </a:r>
            <a:r>
              <a:rPr lang="en-US" dirty="0">
                <a:solidFill>
                  <a:schemeClr val="accent6">
                    <a:lumMod val="50000"/>
                  </a:schemeClr>
                </a:solidFill>
                <a:latin typeface="Times New Roman" panose="02020603050405020304" pitchFamily="18" charset="0"/>
                <a:cs typeface="Times New Roman" panose="02020603050405020304" pitchFamily="18" charset="0"/>
              </a:rPr>
              <a:t>.</a:t>
            </a:r>
            <a:endParaRPr lang="vi-VN" dirty="0">
              <a:solidFill>
                <a:schemeClr val="accent6">
                  <a:lumMod val="50000"/>
                </a:schemeClr>
              </a:solidFill>
              <a:latin typeface="Times New Roman" panose="02020603050405020304" pitchFamily="18" charset="0"/>
              <a:cs typeface="Times New Roman" panose="02020603050405020304" pitchFamily="18" charset="0"/>
            </a:endParaRPr>
          </a:p>
          <a:p>
            <a:endParaRPr lang="en-VN" dirty="0"/>
          </a:p>
        </p:txBody>
      </p:sp>
      <p:pic>
        <p:nvPicPr>
          <p:cNvPr id="4" name="Picture 3">
            <a:extLst>
              <a:ext uri="{FF2B5EF4-FFF2-40B4-BE49-F238E27FC236}">
                <a16:creationId xmlns:a16="http://schemas.microsoft.com/office/drawing/2014/main" id="{03994439-D394-44B4-DF1C-A1793C1FE0F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05501" y="2104007"/>
            <a:ext cx="6057899" cy="3477862"/>
          </a:xfrm>
          <a:prstGeom prst="rect">
            <a:avLst/>
          </a:prstGeom>
          <a:noFill/>
          <a:ln>
            <a:noFill/>
          </a:ln>
        </p:spPr>
      </p:pic>
    </p:spTree>
    <p:extLst>
      <p:ext uri="{BB962C8B-B14F-4D97-AF65-F5344CB8AC3E}">
        <p14:creationId xmlns:p14="http://schemas.microsoft.com/office/powerpoint/2010/main" val="5765691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FCAEF-41DC-A3B6-6610-79D8B95299CA}"/>
              </a:ext>
            </a:extLst>
          </p:cNvPr>
          <p:cNvSpPr>
            <a:spLocks noGrp="1"/>
          </p:cNvSpPr>
          <p:nvPr>
            <p:ph type="title"/>
          </p:nvPr>
        </p:nvSpPr>
        <p:spPr/>
        <p:txBody>
          <a:bodyPr/>
          <a:lstStyle/>
          <a:p>
            <a:r>
              <a:rPr lang="en-US" dirty="0">
                <a:solidFill>
                  <a:schemeClr val="accent2">
                    <a:lumMod val="75000"/>
                  </a:schemeClr>
                </a:solidFill>
                <a:latin typeface="Times New Roman" panose="02020603050405020304" pitchFamily="18" charset="0"/>
                <a:cs typeface="Times New Roman" panose="02020603050405020304" pitchFamily="18" charset="0"/>
              </a:rPr>
              <a:t>Flexbox</a:t>
            </a:r>
            <a:endParaRPr lang="en-VN" dirty="0"/>
          </a:p>
        </p:txBody>
      </p:sp>
      <p:sp>
        <p:nvSpPr>
          <p:cNvPr id="3" name="Content Placeholder 2">
            <a:extLst>
              <a:ext uri="{FF2B5EF4-FFF2-40B4-BE49-F238E27FC236}">
                <a16:creationId xmlns:a16="http://schemas.microsoft.com/office/drawing/2014/main" id="{79867B4A-467B-BB34-B4DC-BCC213F8B4F6}"/>
              </a:ext>
            </a:extLst>
          </p:cNvPr>
          <p:cNvSpPr>
            <a:spLocks noGrp="1"/>
          </p:cNvSpPr>
          <p:nvPr>
            <p:ph idx="1"/>
          </p:nvPr>
        </p:nvSpPr>
        <p:spPr>
          <a:xfrm>
            <a:off x="838200" y="1825625"/>
            <a:ext cx="4467726" cy="4351338"/>
          </a:xfrm>
        </p:spPr>
        <p:txBody>
          <a:bodyPr/>
          <a:lstStyle/>
          <a:p>
            <a:pPr marL="0" indent="0" algn="just">
              <a:buNone/>
            </a:pPr>
            <a:r>
              <a:rPr lang="en-US" b="1" dirty="0">
                <a:solidFill>
                  <a:schemeClr val="accent1">
                    <a:lumMod val="75000"/>
                  </a:schemeClr>
                </a:solidFill>
                <a:latin typeface="Times New Roman" panose="02020603050405020304" pitchFamily="18" charset="0"/>
                <a:cs typeface="Times New Roman" panose="02020603050405020304" pitchFamily="18" charset="0"/>
              </a:rPr>
              <a:t>Wrapping</a:t>
            </a:r>
          </a:p>
          <a:p>
            <a:pPr algn="just">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nảy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cục</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sym typeface="Symbol" panose="05050102010706020507" pitchFamily="18" charset="2"/>
              </a:rPr>
              <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flexbox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cục</a:t>
            </a:r>
            <a:r>
              <a:rPr lang="en-US" dirty="0">
                <a:latin typeface="Times New Roman" panose="02020603050405020304" pitchFamily="18" charset="0"/>
                <a:cs typeface="Times New Roman" panose="02020603050405020304" pitchFamily="18" charset="0"/>
              </a:rPr>
              <a:t>.</a:t>
            </a:r>
          </a:p>
          <a:p>
            <a:endParaRPr lang="en-VN" dirty="0"/>
          </a:p>
        </p:txBody>
      </p:sp>
      <p:pic>
        <p:nvPicPr>
          <p:cNvPr id="4" name="Picture 3">
            <a:extLst>
              <a:ext uri="{FF2B5EF4-FFF2-40B4-BE49-F238E27FC236}">
                <a16:creationId xmlns:a16="http://schemas.microsoft.com/office/drawing/2014/main" id="{819AE1E1-A160-1874-62A8-9D4F97C3A14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659120" y="1276131"/>
            <a:ext cx="6304280" cy="4983876"/>
          </a:xfrm>
          <a:prstGeom prst="rect">
            <a:avLst/>
          </a:prstGeom>
          <a:noFill/>
          <a:ln>
            <a:noFill/>
          </a:ln>
        </p:spPr>
      </p:pic>
    </p:spTree>
    <p:extLst>
      <p:ext uri="{BB962C8B-B14F-4D97-AF65-F5344CB8AC3E}">
        <p14:creationId xmlns:p14="http://schemas.microsoft.com/office/powerpoint/2010/main" val="29568685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390F9-5BA1-B742-31B4-948E0EF4344B}"/>
              </a:ext>
            </a:extLst>
          </p:cNvPr>
          <p:cNvSpPr>
            <a:spLocks noGrp="1"/>
          </p:cNvSpPr>
          <p:nvPr>
            <p:ph type="title"/>
          </p:nvPr>
        </p:nvSpPr>
        <p:spPr/>
        <p:txBody>
          <a:bodyPr/>
          <a:lstStyle/>
          <a:p>
            <a:r>
              <a:rPr lang="en-US" dirty="0">
                <a:solidFill>
                  <a:schemeClr val="accent2">
                    <a:lumMod val="75000"/>
                  </a:schemeClr>
                </a:solidFill>
                <a:latin typeface="Times New Roman" panose="02020603050405020304" pitchFamily="18" charset="0"/>
                <a:cs typeface="Times New Roman" panose="02020603050405020304" pitchFamily="18" charset="0"/>
              </a:rPr>
              <a:t>Flexbox</a:t>
            </a:r>
            <a:endParaRPr lang="en-VN" dirty="0"/>
          </a:p>
        </p:txBody>
      </p:sp>
      <p:pic>
        <p:nvPicPr>
          <p:cNvPr id="6" name="Content Placeholder 5" descr="A screenshot of a computer&#10;&#10;Description automatically generated">
            <a:extLst>
              <a:ext uri="{FF2B5EF4-FFF2-40B4-BE49-F238E27FC236}">
                <a16:creationId xmlns:a16="http://schemas.microsoft.com/office/drawing/2014/main" id="{4ADC92D1-4E38-C342-CB76-D47878371625}"/>
              </a:ext>
            </a:extLst>
          </p:cNvPr>
          <p:cNvPicPr>
            <a:picLocks noGrp="1" noChangeAspect="1"/>
          </p:cNvPicPr>
          <p:nvPr>
            <p:ph idx="1"/>
          </p:nvPr>
        </p:nvPicPr>
        <p:blipFill>
          <a:blip r:embed="rId2"/>
          <a:stretch>
            <a:fillRect/>
          </a:stretch>
        </p:blipFill>
        <p:spPr>
          <a:xfrm>
            <a:off x="675438" y="2068553"/>
            <a:ext cx="3908593" cy="3970389"/>
          </a:xfrm>
        </p:spPr>
      </p:pic>
      <p:pic>
        <p:nvPicPr>
          <p:cNvPr id="4" name="Picture 3">
            <a:extLst>
              <a:ext uri="{FF2B5EF4-FFF2-40B4-BE49-F238E27FC236}">
                <a16:creationId xmlns:a16="http://schemas.microsoft.com/office/drawing/2014/main" id="{FBDF5F95-EEA9-14B5-A14F-9386DF8FE43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32874" y="1366243"/>
            <a:ext cx="6283688" cy="4961146"/>
          </a:xfrm>
          <a:prstGeom prst="rect">
            <a:avLst/>
          </a:prstGeom>
          <a:noFill/>
          <a:ln>
            <a:noFill/>
          </a:ln>
        </p:spPr>
      </p:pic>
      <p:sp>
        <p:nvSpPr>
          <p:cNvPr id="7" name="Oval 6">
            <a:extLst>
              <a:ext uri="{FF2B5EF4-FFF2-40B4-BE49-F238E27FC236}">
                <a16:creationId xmlns:a16="http://schemas.microsoft.com/office/drawing/2014/main" id="{D033EFC8-671C-7033-255A-E92018636FBC}"/>
              </a:ext>
            </a:extLst>
          </p:cNvPr>
          <p:cNvSpPr/>
          <p:nvPr/>
        </p:nvSpPr>
        <p:spPr>
          <a:xfrm>
            <a:off x="778039" y="2117556"/>
            <a:ext cx="256675" cy="26469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Tree>
    <p:extLst>
      <p:ext uri="{BB962C8B-B14F-4D97-AF65-F5344CB8AC3E}">
        <p14:creationId xmlns:p14="http://schemas.microsoft.com/office/powerpoint/2010/main" val="2779341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F6792-C206-6037-DD8F-8CBF32CF3B8C}"/>
              </a:ext>
            </a:extLst>
          </p:cNvPr>
          <p:cNvSpPr>
            <a:spLocks noGrp="1"/>
          </p:cNvSpPr>
          <p:nvPr>
            <p:ph type="title"/>
          </p:nvPr>
        </p:nvSpPr>
        <p:spPr/>
        <p:txBody>
          <a:bodyPr/>
          <a:lstStyle/>
          <a:p>
            <a:r>
              <a:rPr lang="en-US" dirty="0">
                <a:solidFill>
                  <a:schemeClr val="accent2">
                    <a:lumMod val="75000"/>
                  </a:schemeClr>
                </a:solidFill>
                <a:latin typeface="Times New Roman" panose="02020603050405020304" pitchFamily="18" charset="0"/>
                <a:cs typeface="Times New Roman" panose="02020603050405020304" pitchFamily="18" charset="0"/>
              </a:rPr>
              <a:t>Flexbox</a:t>
            </a:r>
            <a:endParaRPr lang="en-VN" dirty="0"/>
          </a:p>
        </p:txBody>
      </p:sp>
      <p:sp>
        <p:nvSpPr>
          <p:cNvPr id="3" name="Content Placeholder 2">
            <a:extLst>
              <a:ext uri="{FF2B5EF4-FFF2-40B4-BE49-F238E27FC236}">
                <a16:creationId xmlns:a16="http://schemas.microsoft.com/office/drawing/2014/main" id="{58913235-6BF8-D9C6-6F48-D47F3B9820CC}"/>
              </a:ext>
            </a:extLst>
          </p:cNvPr>
          <p:cNvSpPr>
            <a:spLocks noGrp="1"/>
          </p:cNvSpPr>
          <p:nvPr>
            <p:ph idx="1"/>
          </p:nvPr>
        </p:nvSpPr>
        <p:spPr/>
        <p:txBody>
          <a:bodyPr/>
          <a:lstStyle/>
          <a:p>
            <a:pPr marL="0" indent="0" algn="just">
              <a:buNone/>
            </a:pPr>
            <a:r>
              <a:rPr lang="vi-VN" b="1" dirty="0">
                <a:solidFill>
                  <a:schemeClr val="accent1">
                    <a:lumMod val="75000"/>
                  </a:schemeClr>
                </a:solidFill>
                <a:latin typeface="Times New Roman" panose="02020603050405020304" pitchFamily="18" charset="0"/>
                <a:cs typeface="Times New Roman" panose="02020603050405020304" pitchFamily="18" charset="0"/>
              </a:rPr>
              <a:t>Chỉ định kích thước flex items</a:t>
            </a:r>
          </a:p>
          <a:p>
            <a:pPr algn="just">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Kết hợp xác định kích thước cố định với việc chia tỷ lệ giữa các flex item</a:t>
            </a:r>
            <a:r>
              <a:rPr lang="en-US" dirty="0">
                <a:latin typeface="Times New Roman" panose="02020603050405020304" pitchFamily="18" charset="0"/>
                <a:cs typeface="Times New Roman" panose="02020603050405020304" pitchFamily="18" charset="0"/>
              </a:rPr>
              <a:t>.</a:t>
            </a:r>
          </a:p>
          <a:p>
            <a:endParaRPr lang="en-VN" dirty="0"/>
          </a:p>
        </p:txBody>
      </p:sp>
      <p:pic>
        <p:nvPicPr>
          <p:cNvPr id="5" name="Picture 4" descr="A blue and purple rectangles with black text&#10;&#10;Description automatically generated">
            <a:extLst>
              <a:ext uri="{FF2B5EF4-FFF2-40B4-BE49-F238E27FC236}">
                <a16:creationId xmlns:a16="http://schemas.microsoft.com/office/drawing/2014/main" id="{F37F5A34-4947-4FE8-21EC-4679A825D8EF}"/>
              </a:ext>
            </a:extLst>
          </p:cNvPr>
          <p:cNvPicPr>
            <a:picLocks noChangeAspect="1"/>
          </p:cNvPicPr>
          <p:nvPr/>
        </p:nvPicPr>
        <p:blipFill>
          <a:blip r:embed="rId2"/>
          <a:stretch>
            <a:fillRect/>
          </a:stretch>
        </p:blipFill>
        <p:spPr>
          <a:xfrm>
            <a:off x="2386263" y="3698039"/>
            <a:ext cx="7772400" cy="2304317"/>
          </a:xfrm>
          <a:prstGeom prst="rect">
            <a:avLst/>
          </a:prstGeom>
        </p:spPr>
      </p:pic>
    </p:spTree>
    <p:extLst>
      <p:ext uri="{BB962C8B-B14F-4D97-AF65-F5344CB8AC3E}">
        <p14:creationId xmlns:p14="http://schemas.microsoft.com/office/powerpoint/2010/main" val="35060219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F4DD7-9A47-5894-2A00-29E58EF23A5C}"/>
              </a:ext>
            </a:extLst>
          </p:cNvPr>
          <p:cNvSpPr>
            <a:spLocks noGrp="1"/>
          </p:cNvSpPr>
          <p:nvPr>
            <p:ph type="title"/>
          </p:nvPr>
        </p:nvSpPr>
        <p:spPr/>
        <p:txBody>
          <a:bodyPr/>
          <a:lstStyle/>
          <a:p>
            <a:r>
              <a:rPr lang="en-US" dirty="0">
                <a:solidFill>
                  <a:schemeClr val="accent2">
                    <a:lumMod val="75000"/>
                  </a:schemeClr>
                </a:solidFill>
                <a:latin typeface="Times New Roman" panose="02020603050405020304" pitchFamily="18" charset="0"/>
                <a:cs typeface="Times New Roman" panose="02020603050405020304" pitchFamily="18" charset="0"/>
              </a:rPr>
              <a:t>Flexbox</a:t>
            </a:r>
            <a:endParaRPr lang="en-VN" dirty="0"/>
          </a:p>
        </p:txBody>
      </p:sp>
      <p:pic>
        <p:nvPicPr>
          <p:cNvPr id="5" name="Content Placeholder 4" descr="A screenshot of a computer&#10;&#10;Description automatically generated">
            <a:extLst>
              <a:ext uri="{FF2B5EF4-FFF2-40B4-BE49-F238E27FC236}">
                <a16:creationId xmlns:a16="http://schemas.microsoft.com/office/drawing/2014/main" id="{0F783836-231D-47BB-A9F3-8628DF259748}"/>
              </a:ext>
            </a:extLst>
          </p:cNvPr>
          <p:cNvPicPr>
            <a:picLocks noGrp="1" noChangeAspect="1"/>
          </p:cNvPicPr>
          <p:nvPr>
            <p:ph idx="1"/>
          </p:nvPr>
        </p:nvPicPr>
        <p:blipFill>
          <a:blip r:embed="rId2"/>
          <a:stretch>
            <a:fillRect/>
          </a:stretch>
        </p:blipFill>
        <p:spPr>
          <a:xfrm>
            <a:off x="1055487" y="1937083"/>
            <a:ext cx="9989009" cy="4090737"/>
          </a:xfrm>
        </p:spPr>
      </p:pic>
      <p:sp>
        <p:nvSpPr>
          <p:cNvPr id="6" name="Oval 5">
            <a:extLst>
              <a:ext uri="{FF2B5EF4-FFF2-40B4-BE49-F238E27FC236}">
                <a16:creationId xmlns:a16="http://schemas.microsoft.com/office/drawing/2014/main" id="{400ED55A-A09C-0462-772F-2FAAACEEDC57}"/>
              </a:ext>
            </a:extLst>
          </p:cNvPr>
          <p:cNvSpPr/>
          <p:nvPr/>
        </p:nvSpPr>
        <p:spPr>
          <a:xfrm>
            <a:off x="1215190" y="1949116"/>
            <a:ext cx="276727" cy="24063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VN"/>
          </a:p>
        </p:txBody>
      </p:sp>
    </p:spTree>
    <p:extLst>
      <p:ext uri="{BB962C8B-B14F-4D97-AF65-F5344CB8AC3E}">
        <p14:creationId xmlns:p14="http://schemas.microsoft.com/office/powerpoint/2010/main" val="3521111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07C1-F741-67C4-FFC2-BBFEB113B118}"/>
              </a:ext>
            </a:extLst>
          </p:cNvPr>
          <p:cNvSpPr>
            <a:spLocks noGrp="1"/>
          </p:cNvSpPr>
          <p:nvPr>
            <p:ph type="title"/>
          </p:nvPr>
        </p:nvSpPr>
        <p:spPr/>
        <p:txBody>
          <a:bodyPr>
            <a:normAutofit/>
          </a:bodyPr>
          <a:lstStyle/>
          <a:p>
            <a:r>
              <a:rPr lang="en-VN" sz="4500" dirty="0">
                <a:solidFill>
                  <a:schemeClr val="accent1">
                    <a:lumMod val="75000"/>
                  </a:schemeClr>
                </a:solidFill>
                <a:latin typeface="Times New Roman" panose="02020603050405020304" pitchFamily="18" charset="0"/>
                <a:cs typeface="Times New Roman" panose="02020603050405020304" pitchFamily="18" charset="0"/>
              </a:rPr>
              <a:t>Tổng quan CSS </a:t>
            </a:r>
          </a:p>
        </p:txBody>
      </p:sp>
      <p:pic>
        <p:nvPicPr>
          <p:cNvPr id="5" name="Content Placeholder 4" descr="A white background with black text&#10;&#10;Description automatically generated">
            <a:extLst>
              <a:ext uri="{FF2B5EF4-FFF2-40B4-BE49-F238E27FC236}">
                <a16:creationId xmlns:a16="http://schemas.microsoft.com/office/drawing/2014/main" id="{2DFF334F-AF4B-A64C-CDCF-733140B1AD5C}"/>
              </a:ext>
            </a:extLst>
          </p:cNvPr>
          <p:cNvPicPr>
            <a:picLocks noGrp="1" noChangeAspect="1"/>
          </p:cNvPicPr>
          <p:nvPr>
            <p:ph idx="1"/>
          </p:nvPr>
        </p:nvPicPr>
        <p:blipFill>
          <a:blip r:embed="rId2"/>
          <a:stretch>
            <a:fillRect/>
          </a:stretch>
        </p:blipFill>
        <p:spPr>
          <a:xfrm>
            <a:off x="2227027" y="1825625"/>
            <a:ext cx="7737945" cy="4351338"/>
          </a:xfrm>
        </p:spPr>
      </p:pic>
    </p:spTree>
    <p:extLst>
      <p:ext uri="{BB962C8B-B14F-4D97-AF65-F5344CB8AC3E}">
        <p14:creationId xmlns:p14="http://schemas.microsoft.com/office/powerpoint/2010/main" val="33621934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92CE-0B98-D54B-55CB-8C1D7DE9EDC7}"/>
              </a:ext>
            </a:extLst>
          </p:cNvPr>
          <p:cNvSpPr>
            <a:spLocks noGrp="1"/>
          </p:cNvSpPr>
          <p:nvPr>
            <p:ph type="title"/>
          </p:nvPr>
        </p:nvSpPr>
        <p:spPr/>
        <p:txBody>
          <a:bodyPr/>
          <a:lstStyle/>
          <a:p>
            <a:r>
              <a:rPr lang="en-US" dirty="0">
                <a:solidFill>
                  <a:schemeClr val="accent2">
                    <a:lumMod val="75000"/>
                  </a:schemeClr>
                </a:solidFill>
                <a:latin typeface="Times New Roman" panose="02020603050405020304" pitchFamily="18" charset="0"/>
                <a:cs typeface="Times New Roman" panose="02020603050405020304" pitchFamily="18" charset="0"/>
              </a:rPr>
              <a:t>Flexbox</a:t>
            </a:r>
            <a:endParaRPr lang="en-VN" dirty="0"/>
          </a:p>
        </p:txBody>
      </p:sp>
      <p:pic>
        <p:nvPicPr>
          <p:cNvPr id="5" name="Content Placeholder 4" descr="A screenshot of a computer program&#10;&#10;Description automatically generated">
            <a:extLst>
              <a:ext uri="{FF2B5EF4-FFF2-40B4-BE49-F238E27FC236}">
                <a16:creationId xmlns:a16="http://schemas.microsoft.com/office/drawing/2014/main" id="{E6D0A3E0-1F90-5688-4C5D-BD4BCDF06F54}"/>
              </a:ext>
            </a:extLst>
          </p:cNvPr>
          <p:cNvPicPr>
            <a:picLocks noGrp="1" noChangeAspect="1"/>
          </p:cNvPicPr>
          <p:nvPr>
            <p:ph idx="1"/>
          </p:nvPr>
        </p:nvPicPr>
        <p:blipFill>
          <a:blip r:embed="rId2"/>
          <a:stretch>
            <a:fillRect/>
          </a:stretch>
        </p:blipFill>
        <p:spPr>
          <a:xfrm>
            <a:off x="5284069" y="2583705"/>
            <a:ext cx="5829300" cy="2921000"/>
          </a:xfrm>
        </p:spPr>
      </p:pic>
      <p:sp>
        <p:nvSpPr>
          <p:cNvPr id="7" name="TextBox 6">
            <a:extLst>
              <a:ext uri="{FF2B5EF4-FFF2-40B4-BE49-F238E27FC236}">
                <a16:creationId xmlns:a16="http://schemas.microsoft.com/office/drawing/2014/main" id="{6597F68A-C9D0-11CC-70D1-F884D947335E}"/>
              </a:ext>
            </a:extLst>
          </p:cNvPr>
          <p:cNvSpPr txBox="1"/>
          <p:nvPr/>
        </p:nvSpPr>
        <p:spPr>
          <a:xfrm>
            <a:off x="1078631" y="1998930"/>
            <a:ext cx="6103620" cy="1169551"/>
          </a:xfrm>
          <a:prstGeom prst="rect">
            <a:avLst/>
          </a:prstGeom>
          <a:noFill/>
        </p:spPr>
        <p:txBody>
          <a:bodyPr wrap="square">
            <a:spAutoFit/>
          </a:bodyPr>
          <a:lstStyle/>
          <a:p>
            <a:pPr algn="just"/>
            <a:r>
              <a:rPr lang="en-US" sz="3500" dirty="0" err="1">
                <a:solidFill>
                  <a:schemeClr val="accent1">
                    <a:lumMod val="75000"/>
                  </a:schemeClr>
                </a:solidFill>
                <a:latin typeface="Times New Roman" panose="02020603050405020304" pitchFamily="18" charset="0"/>
                <a:cs typeface="Times New Roman" panose="02020603050405020304" pitchFamily="18" charset="0"/>
              </a:rPr>
              <a:t>Căn</a:t>
            </a:r>
            <a:r>
              <a:rPr lang="en-US" sz="3500" dirty="0">
                <a:solidFill>
                  <a:schemeClr val="accent1">
                    <a:lumMod val="75000"/>
                  </a:schemeClr>
                </a:solidFill>
                <a:latin typeface="Times New Roman" panose="02020603050405020304" pitchFamily="18" charset="0"/>
                <a:cs typeface="Times New Roman" panose="02020603050405020304" pitchFamily="18" charset="0"/>
              </a:rPr>
              <a:t> </a:t>
            </a:r>
            <a:r>
              <a:rPr lang="en-US" sz="3500" dirty="0" err="1">
                <a:solidFill>
                  <a:schemeClr val="accent1">
                    <a:lumMod val="75000"/>
                  </a:schemeClr>
                </a:solidFill>
                <a:latin typeface="Times New Roman" panose="02020603050405020304" pitchFamily="18" charset="0"/>
                <a:cs typeface="Times New Roman" panose="02020603050405020304" pitchFamily="18" charset="0"/>
              </a:rPr>
              <a:t>chỉnh</a:t>
            </a:r>
            <a:r>
              <a:rPr lang="en-US" sz="3500" dirty="0">
                <a:solidFill>
                  <a:schemeClr val="accent1">
                    <a:lumMod val="75000"/>
                  </a:schemeClr>
                </a:solidFill>
                <a:latin typeface="Times New Roman" panose="02020603050405020304" pitchFamily="18" charset="0"/>
                <a:cs typeface="Times New Roman" panose="02020603050405020304" pitchFamily="18" charset="0"/>
              </a:rPr>
              <a:t> </a:t>
            </a:r>
            <a:r>
              <a:rPr lang="en-US" sz="3500" dirty="0" err="1">
                <a:solidFill>
                  <a:schemeClr val="accent1">
                    <a:lumMod val="75000"/>
                  </a:schemeClr>
                </a:solidFill>
                <a:latin typeface="Times New Roman" panose="02020603050405020304" pitchFamily="18" charset="0"/>
                <a:cs typeface="Times New Roman" panose="02020603050405020304" pitchFamily="18" charset="0"/>
              </a:rPr>
              <a:t>ngang</a:t>
            </a:r>
            <a:r>
              <a:rPr lang="en-US" sz="3500" dirty="0">
                <a:solidFill>
                  <a:schemeClr val="accent1">
                    <a:lumMod val="75000"/>
                  </a:schemeClr>
                </a:solidFill>
                <a:latin typeface="Times New Roman" panose="02020603050405020304" pitchFamily="18" charset="0"/>
                <a:cs typeface="Times New Roman" panose="02020603050405020304" pitchFamily="18" charset="0"/>
              </a:rPr>
              <a:t> </a:t>
            </a:r>
            <a:r>
              <a:rPr lang="en-US" sz="3500" dirty="0" err="1">
                <a:solidFill>
                  <a:schemeClr val="accent1">
                    <a:lumMod val="75000"/>
                  </a:schemeClr>
                </a:solidFill>
                <a:latin typeface="Times New Roman" panose="02020603050405020304" pitchFamily="18" charset="0"/>
                <a:cs typeface="Times New Roman" panose="02020603050405020304" pitchFamily="18" charset="0"/>
              </a:rPr>
              <a:t>và</a:t>
            </a:r>
            <a:r>
              <a:rPr lang="en-US" sz="3500" dirty="0">
                <a:solidFill>
                  <a:schemeClr val="accent1">
                    <a:lumMod val="75000"/>
                  </a:schemeClr>
                </a:solidFill>
                <a:latin typeface="Times New Roman" panose="02020603050405020304" pitchFamily="18" charset="0"/>
                <a:cs typeface="Times New Roman" panose="02020603050405020304" pitchFamily="18" charset="0"/>
              </a:rPr>
              <a:t> </a:t>
            </a:r>
            <a:r>
              <a:rPr lang="en-US" sz="3500" dirty="0" err="1">
                <a:solidFill>
                  <a:schemeClr val="accent1">
                    <a:lumMod val="75000"/>
                  </a:schemeClr>
                </a:solidFill>
                <a:latin typeface="Times New Roman" panose="02020603050405020304" pitchFamily="18" charset="0"/>
                <a:cs typeface="Times New Roman" panose="02020603050405020304" pitchFamily="18" charset="0"/>
              </a:rPr>
              <a:t>dọc</a:t>
            </a:r>
            <a:endParaRPr lang="en-US" sz="3500" dirty="0">
              <a:solidFill>
                <a:schemeClr val="accent1">
                  <a:lumMod val="75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3500" u="sng" dirty="0" err="1">
                <a:latin typeface="Times New Roman" panose="02020603050405020304" pitchFamily="18" charset="0"/>
                <a:cs typeface="Times New Roman" panose="02020603050405020304" pitchFamily="18" charset="0"/>
              </a:rPr>
              <a:t>Ví</a:t>
            </a:r>
            <a:r>
              <a:rPr lang="en-US" sz="3500" u="sng" dirty="0">
                <a:latin typeface="Times New Roman" panose="02020603050405020304" pitchFamily="18" charset="0"/>
                <a:cs typeface="Times New Roman" panose="02020603050405020304" pitchFamily="18" charset="0"/>
              </a:rPr>
              <a:t> </a:t>
            </a:r>
            <a:r>
              <a:rPr lang="en-US" sz="3500" u="sng" dirty="0" err="1">
                <a:latin typeface="Times New Roman" panose="02020603050405020304" pitchFamily="18" charset="0"/>
                <a:cs typeface="Times New Roman" panose="02020603050405020304" pitchFamily="18" charset="0"/>
              </a:rPr>
              <a:t>dụ</a:t>
            </a:r>
            <a:r>
              <a:rPr lang="en-US" sz="35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726665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7D0F5-262A-8751-894A-26177DA94FE1}"/>
              </a:ext>
            </a:extLst>
          </p:cNvPr>
          <p:cNvSpPr>
            <a:spLocks noGrp="1"/>
          </p:cNvSpPr>
          <p:nvPr>
            <p:ph type="title"/>
          </p:nvPr>
        </p:nvSpPr>
        <p:spPr/>
        <p:txBody>
          <a:bodyPr/>
          <a:lstStyle/>
          <a:p>
            <a:r>
              <a:rPr lang="en-US" dirty="0">
                <a:solidFill>
                  <a:schemeClr val="accent2">
                    <a:lumMod val="75000"/>
                  </a:schemeClr>
                </a:solidFill>
                <a:latin typeface="Times New Roman" panose="02020603050405020304" pitchFamily="18" charset="0"/>
                <a:cs typeface="Times New Roman" panose="02020603050405020304" pitchFamily="18" charset="0"/>
              </a:rPr>
              <a:t>Flexbox</a:t>
            </a:r>
            <a:endParaRPr lang="en-VN" dirty="0"/>
          </a:p>
        </p:txBody>
      </p:sp>
      <p:sp>
        <p:nvSpPr>
          <p:cNvPr id="3" name="Content Placeholder 2">
            <a:extLst>
              <a:ext uri="{FF2B5EF4-FFF2-40B4-BE49-F238E27FC236}">
                <a16:creationId xmlns:a16="http://schemas.microsoft.com/office/drawing/2014/main" id="{D3224D1D-FC1D-79C3-DEF8-35EF9CC4D3B0}"/>
              </a:ext>
            </a:extLst>
          </p:cNvPr>
          <p:cNvSpPr>
            <a:spLocks noGrp="1"/>
          </p:cNvSpPr>
          <p:nvPr>
            <p:ph idx="1"/>
          </p:nvPr>
        </p:nvSpPr>
        <p:spPr>
          <a:xfrm>
            <a:off x="838200" y="1825625"/>
            <a:ext cx="5437655" cy="4351338"/>
          </a:xfrm>
        </p:spPr>
        <p:txBody>
          <a:bodyPr/>
          <a:lstStyle/>
          <a:p>
            <a:pPr marL="0" indent="0" algn="just">
              <a:buNone/>
            </a:pPr>
            <a:r>
              <a:rPr lang="en-US" b="1" dirty="0" err="1">
                <a:solidFill>
                  <a:schemeClr val="accent1">
                    <a:lumMod val="75000"/>
                  </a:schemeClr>
                </a:solidFill>
                <a:latin typeface="Times New Roman" panose="02020603050405020304" pitchFamily="18" charset="0"/>
                <a:cs typeface="Times New Roman" panose="02020603050405020304" pitchFamily="18" charset="0"/>
              </a:rPr>
              <a:t>Kết</a:t>
            </a:r>
            <a:r>
              <a:rPr lang="en-US" b="1" dirty="0">
                <a:solidFill>
                  <a:schemeClr val="accent1">
                    <a:lumMod val="75000"/>
                  </a:schemeClr>
                </a:solidFill>
                <a:latin typeface="Times New Roman" panose="02020603050405020304" pitchFamily="18" charset="0"/>
                <a:cs typeface="Times New Roman" panose="02020603050405020304" pitchFamily="18" charset="0"/>
              </a:rPr>
              <a:t> </a:t>
            </a:r>
            <a:r>
              <a:rPr lang="en-US" b="1" dirty="0" err="1">
                <a:solidFill>
                  <a:schemeClr val="accent1">
                    <a:lumMod val="75000"/>
                  </a:schemeClr>
                </a:solidFill>
                <a:latin typeface="Times New Roman" panose="02020603050405020304" pitchFamily="18" charset="0"/>
                <a:cs typeface="Times New Roman" panose="02020603050405020304" pitchFamily="18" charset="0"/>
              </a:rPr>
              <a:t>hợp</a:t>
            </a:r>
            <a:r>
              <a:rPr lang="en-US" b="1" dirty="0">
                <a:solidFill>
                  <a:schemeClr val="accent1">
                    <a:lumMod val="75000"/>
                  </a:schemeClr>
                </a:solidFill>
                <a:latin typeface="Times New Roman" panose="02020603050405020304" pitchFamily="18" charset="0"/>
                <a:cs typeface="Times New Roman" panose="02020603050405020304" pitchFamily="18" charset="0"/>
              </a:rPr>
              <a:t> </a:t>
            </a:r>
            <a:r>
              <a:rPr lang="en-US" b="1" dirty="0" err="1">
                <a:solidFill>
                  <a:schemeClr val="accent1">
                    <a:lumMod val="75000"/>
                  </a:schemeClr>
                </a:solidFill>
                <a:latin typeface="Times New Roman" panose="02020603050405020304" pitchFamily="18" charset="0"/>
                <a:cs typeface="Times New Roman" panose="02020603050405020304" pitchFamily="18" charset="0"/>
              </a:rPr>
              <a:t>nhiều</a:t>
            </a:r>
            <a:r>
              <a:rPr lang="en-US" b="1" dirty="0">
                <a:solidFill>
                  <a:schemeClr val="accent1">
                    <a:lumMod val="75000"/>
                  </a:schemeClr>
                </a:solidFill>
                <a:latin typeface="Times New Roman" panose="02020603050405020304" pitchFamily="18" charset="0"/>
                <a:cs typeface="Times New Roman" panose="02020603050405020304" pitchFamily="18" charset="0"/>
              </a:rPr>
              <a:t> flexbox</a:t>
            </a:r>
          </a:p>
          <a:p>
            <a:pPr algn="just">
              <a:buFont typeface="Wingdings" panose="05000000000000000000" pitchFamily="2" charset="2"/>
              <a:buChar char="Ø"/>
            </a:pPr>
            <a:r>
              <a:rPr lang="en-US" dirty="0">
                <a:solidFill>
                  <a:schemeClr val="accent6">
                    <a:lumMod val="50000"/>
                  </a:schemeClr>
                </a:solidFill>
                <a:latin typeface="Times New Roman" panose="02020603050405020304" pitchFamily="18" charset="0"/>
                <a:cs typeface="Times New Roman" panose="02020603050405020304" pitchFamily="18" charset="0"/>
              </a:rPr>
              <a:t>C</a:t>
            </a:r>
            <a:r>
              <a:rPr lang="vi-VN" dirty="0">
                <a:solidFill>
                  <a:schemeClr val="accent6">
                    <a:lumMod val="50000"/>
                  </a:schemeClr>
                </a:solidFill>
                <a:latin typeface="Times New Roman" panose="02020603050405020304" pitchFamily="18" charset="0"/>
                <a:cs typeface="Times New Roman" panose="02020603050405020304" pitchFamily="18" charset="0"/>
              </a:rPr>
              <a:t>ó thể đặt nhiều flexbox lồng nhau để tạo một số bố cục khá phức tạp với flexbox.</a:t>
            </a:r>
          </a:p>
          <a:p>
            <a:pPr algn="just">
              <a:buFont typeface="Wingdings" panose="05000000000000000000" pitchFamily="2" charset="2"/>
              <a:buChar char="Ø"/>
            </a:pPr>
            <a:r>
              <a:rPr lang="en-US" u="sng" dirty="0" err="1">
                <a:solidFill>
                  <a:schemeClr val="accent6">
                    <a:lumMod val="50000"/>
                  </a:schemeClr>
                </a:solidFill>
                <a:latin typeface="Times New Roman" panose="02020603050405020304" pitchFamily="18" charset="0"/>
                <a:cs typeface="Times New Roman" panose="02020603050405020304" pitchFamily="18" charset="0"/>
              </a:rPr>
              <a:t>Ví</a:t>
            </a:r>
            <a:r>
              <a:rPr lang="en-US" u="sng" dirty="0">
                <a:solidFill>
                  <a:schemeClr val="accent6">
                    <a:lumMod val="50000"/>
                  </a:schemeClr>
                </a:solidFill>
                <a:latin typeface="Times New Roman" panose="02020603050405020304" pitchFamily="18" charset="0"/>
                <a:cs typeface="Times New Roman" panose="02020603050405020304" pitchFamily="18" charset="0"/>
              </a:rPr>
              <a:t> </a:t>
            </a:r>
            <a:r>
              <a:rPr lang="en-US" u="sng" dirty="0" err="1">
                <a:solidFill>
                  <a:schemeClr val="accent6">
                    <a:lumMod val="50000"/>
                  </a:schemeClr>
                </a:solidFill>
                <a:latin typeface="Times New Roman" panose="02020603050405020304" pitchFamily="18" charset="0"/>
                <a:cs typeface="Times New Roman" panose="02020603050405020304" pitchFamily="18" charset="0"/>
              </a:rPr>
              <a:t>dụ</a:t>
            </a:r>
            <a:r>
              <a:rPr lang="en-US" dirty="0">
                <a:solidFill>
                  <a:schemeClr val="accent6">
                    <a:lumMod val="50000"/>
                  </a:schemeClr>
                </a:solidFill>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dirty="0">
                <a:solidFill>
                  <a:schemeClr val="accent6">
                    <a:lumMod val="50000"/>
                  </a:schemeClr>
                </a:solidFill>
                <a:latin typeface="Times New Roman" panose="02020603050405020304" pitchFamily="18" charset="0"/>
                <a:cs typeface="Times New Roman" panose="02020603050405020304" pitchFamily="18" charset="0"/>
              </a:rPr>
              <a:t>M</a:t>
            </a:r>
            <a:r>
              <a:rPr lang="vi-VN" dirty="0">
                <a:solidFill>
                  <a:schemeClr val="accent6">
                    <a:lumMod val="50000"/>
                  </a:schemeClr>
                </a:solidFill>
                <a:latin typeface="Times New Roman" panose="02020603050405020304" pitchFamily="18" charset="0"/>
                <a:cs typeface="Times New Roman" panose="02020603050405020304" pitchFamily="18" charset="0"/>
              </a:rPr>
              <a:t>ột &lt;section&gt; chứa ba phần tử &lt;article&gt;.</a:t>
            </a:r>
            <a:endParaRPr lang="en-US" dirty="0">
              <a:solidFill>
                <a:schemeClr val="accent6">
                  <a:lumMod val="50000"/>
                </a:schemeClr>
              </a:solidFill>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dirty="0" err="1">
                <a:solidFill>
                  <a:schemeClr val="accent6">
                    <a:lumMod val="50000"/>
                  </a:schemeClr>
                </a:solidFill>
                <a:latin typeface="Times New Roman" panose="02020603050405020304" pitchFamily="18" charset="0"/>
                <a:cs typeface="Times New Roman" panose="02020603050405020304" pitchFamily="18" charset="0"/>
              </a:rPr>
              <a:t>Một</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vi-VN" dirty="0">
                <a:solidFill>
                  <a:schemeClr val="accent6">
                    <a:lumMod val="50000"/>
                  </a:schemeClr>
                </a:solidFill>
                <a:latin typeface="Times New Roman" panose="02020603050405020304" pitchFamily="18" charset="0"/>
                <a:cs typeface="Times New Roman" panose="02020603050405020304" pitchFamily="18" charset="0"/>
              </a:rPr>
              <a:t>&lt;article&gt; thứ ba chứa ba &lt;div&gt;</a:t>
            </a:r>
            <a:r>
              <a:rPr lang="en-US" dirty="0">
                <a:solidFill>
                  <a:schemeClr val="accent6">
                    <a:lumMod val="50000"/>
                  </a:schemeClr>
                </a:solidFill>
                <a:latin typeface="Times New Roman" panose="02020603050405020304" pitchFamily="18" charset="0"/>
                <a:cs typeface="Times New Roman" panose="02020603050405020304" pitchFamily="18" charset="0"/>
              </a:rPr>
              <a:t>.</a:t>
            </a:r>
            <a:endParaRPr lang="vi-VN" dirty="0">
              <a:solidFill>
                <a:schemeClr val="accent6">
                  <a:lumMod val="50000"/>
                </a:schemeClr>
              </a:solidFill>
              <a:latin typeface="Times New Roman" panose="02020603050405020304" pitchFamily="18" charset="0"/>
              <a:cs typeface="Times New Roman" panose="02020603050405020304" pitchFamily="18" charset="0"/>
            </a:endParaRPr>
          </a:p>
          <a:p>
            <a:endParaRPr lang="en-VN" dirty="0"/>
          </a:p>
        </p:txBody>
      </p:sp>
      <p:pic>
        <p:nvPicPr>
          <p:cNvPr id="4" name="Picture 3">
            <a:extLst>
              <a:ext uri="{FF2B5EF4-FFF2-40B4-BE49-F238E27FC236}">
                <a16:creationId xmlns:a16="http://schemas.microsoft.com/office/drawing/2014/main" id="{E8202AD1-A9B2-3234-F9D7-78FE85C5821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304205" y="2047875"/>
            <a:ext cx="5437655" cy="3286760"/>
          </a:xfrm>
          <a:prstGeom prst="rect">
            <a:avLst/>
          </a:prstGeom>
          <a:noFill/>
          <a:ln>
            <a:noFill/>
          </a:ln>
        </p:spPr>
      </p:pic>
    </p:spTree>
    <p:extLst>
      <p:ext uri="{BB962C8B-B14F-4D97-AF65-F5344CB8AC3E}">
        <p14:creationId xmlns:p14="http://schemas.microsoft.com/office/powerpoint/2010/main" val="39852308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7965A-6720-7054-BCFE-2DF88EC92C4B}"/>
              </a:ext>
            </a:extLst>
          </p:cNvPr>
          <p:cNvSpPr>
            <a:spLocks noGrp="1"/>
          </p:cNvSpPr>
          <p:nvPr>
            <p:ph type="title"/>
          </p:nvPr>
        </p:nvSpPr>
        <p:spPr/>
        <p:txBody>
          <a:bodyPr/>
          <a:lstStyle/>
          <a:p>
            <a:r>
              <a:rPr lang="en-US" dirty="0">
                <a:solidFill>
                  <a:schemeClr val="accent2">
                    <a:lumMod val="75000"/>
                  </a:schemeClr>
                </a:solidFill>
                <a:latin typeface="Times New Roman" panose="02020603050405020304" pitchFamily="18" charset="0"/>
                <a:cs typeface="Times New Roman" panose="02020603050405020304" pitchFamily="18" charset="0"/>
              </a:rPr>
              <a:t>Flexbox</a:t>
            </a:r>
            <a:endParaRPr lang="en-VN" dirty="0"/>
          </a:p>
        </p:txBody>
      </p:sp>
      <p:sp>
        <p:nvSpPr>
          <p:cNvPr id="3" name="Content Placeholder 2">
            <a:extLst>
              <a:ext uri="{FF2B5EF4-FFF2-40B4-BE49-F238E27FC236}">
                <a16:creationId xmlns:a16="http://schemas.microsoft.com/office/drawing/2014/main" id="{10EBDA75-BC66-AACC-8A77-E0E3339EF873}"/>
              </a:ext>
            </a:extLst>
          </p:cNvPr>
          <p:cNvSpPr>
            <a:spLocks noGrp="1"/>
          </p:cNvSpPr>
          <p:nvPr>
            <p:ph idx="1"/>
          </p:nvPr>
        </p:nvSpPr>
        <p:spPr/>
        <p:txBody>
          <a:bodyPr/>
          <a:lstStyle/>
          <a:p>
            <a:pPr marL="0" indent="0">
              <a:buNone/>
            </a:pPr>
            <a:r>
              <a:rPr lang="en-US" dirty="0" err="1">
                <a:solidFill>
                  <a:schemeClr val="accent1">
                    <a:lumMod val="75000"/>
                  </a:schemeClr>
                </a:solidFill>
                <a:latin typeface="Times New Roman" panose="02020603050405020304" pitchFamily="18" charset="0"/>
                <a:cs typeface="Times New Roman" panose="02020603050405020304" pitchFamily="18" charset="0"/>
              </a:rPr>
              <a:t>Kết</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hợp</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nhiều</a:t>
            </a:r>
            <a:r>
              <a:rPr lang="en-US" dirty="0">
                <a:solidFill>
                  <a:schemeClr val="accent1">
                    <a:lumMod val="75000"/>
                  </a:schemeClr>
                </a:solidFill>
                <a:latin typeface="Times New Roman" panose="02020603050405020304" pitchFamily="18" charset="0"/>
                <a:cs typeface="Times New Roman" panose="02020603050405020304" pitchFamily="18" charset="0"/>
              </a:rPr>
              <a:t> flexbox</a:t>
            </a:r>
          </a:p>
          <a:p>
            <a:pPr>
              <a:buFont typeface="Wingdings" panose="05000000000000000000" pitchFamily="2" charset="2"/>
              <a:buChar char="Ø"/>
            </a:pPr>
            <a:r>
              <a:rPr lang="en-US" u="sng" dirty="0" err="1">
                <a:latin typeface="Times New Roman" panose="02020603050405020304" pitchFamily="18" charset="0"/>
                <a:cs typeface="Times New Roman" panose="02020603050405020304" pitchFamily="18" charset="0"/>
              </a:rPr>
              <a:t>Ví</a:t>
            </a:r>
            <a:r>
              <a:rPr lang="en-US" u="sng" dirty="0">
                <a:latin typeface="Times New Roman" panose="02020603050405020304" pitchFamily="18" charset="0"/>
                <a:cs typeface="Times New Roman" panose="02020603050405020304" pitchFamily="18" charset="0"/>
              </a:rPr>
              <a:t> </a:t>
            </a:r>
            <a:r>
              <a:rPr lang="en-US" u="sng" dirty="0" err="1">
                <a:latin typeface="Times New Roman" panose="02020603050405020304" pitchFamily="18" charset="0"/>
                <a:cs typeface="Times New Roman" panose="02020603050405020304" pitchFamily="18" charset="0"/>
              </a:rPr>
              <a:t>dụ</a:t>
            </a:r>
            <a:r>
              <a:rPr lang="en-US" dirty="0">
                <a:latin typeface="Times New Roman" panose="02020603050405020304" pitchFamily="18" charset="0"/>
                <a:cs typeface="Times New Roman" panose="02020603050405020304" pitchFamily="18" charset="0"/>
              </a:rPr>
              <a:t>:</a:t>
            </a:r>
          </a:p>
          <a:p>
            <a:endParaRPr lang="en-VN" dirty="0"/>
          </a:p>
        </p:txBody>
      </p:sp>
      <p:pic>
        <p:nvPicPr>
          <p:cNvPr id="4" name="Picture 3">
            <a:extLst>
              <a:ext uri="{FF2B5EF4-FFF2-40B4-BE49-F238E27FC236}">
                <a16:creationId xmlns:a16="http://schemas.microsoft.com/office/drawing/2014/main" id="{2444C1CF-F9E9-470A-0FB5-BB10C740CCF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17820" y="2987040"/>
            <a:ext cx="3960579" cy="2393950"/>
          </a:xfrm>
          <a:prstGeom prst="rect">
            <a:avLst/>
          </a:prstGeom>
          <a:noFill/>
          <a:ln>
            <a:noFill/>
          </a:ln>
        </p:spPr>
      </p:pic>
      <p:pic>
        <p:nvPicPr>
          <p:cNvPr id="6" name="Picture 5" descr="A screenshot of a computer program&#10;&#10;Description automatically generated">
            <a:extLst>
              <a:ext uri="{FF2B5EF4-FFF2-40B4-BE49-F238E27FC236}">
                <a16:creationId xmlns:a16="http://schemas.microsoft.com/office/drawing/2014/main" id="{FBF250CF-C538-0E22-9C66-986453B90F66}"/>
              </a:ext>
            </a:extLst>
          </p:cNvPr>
          <p:cNvPicPr>
            <a:picLocks noChangeAspect="1"/>
          </p:cNvPicPr>
          <p:nvPr/>
        </p:nvPicPr>
        <p:blipFill>
          <a:blip r:embed="rId3"/>
          <a:stretch>
            <a:fillRect/>
          </a:stretch>
        </p:blipFill>
        <p:spPr>
          <a:xfrm>
            <a:off x="6260098" y="2193290"/>
            <a:ext cx="4965700" cy="3187700"/>
          </a:xfrm>
          <a:prstGeom prst="rect">
            <a:avLst/>
          </a:prstGeom>
        </p:spPr>
      </p:pic>
    </p:spTree>
    <p:extLst>
      <p:ext uri="{BB962C8B-B14F-4D97-AF65-F5344CB8AC3E}">
        <p14:creationId xmlns:p14="http://schemas.microsoft.com/office/powerpoint/2010/main" val="37911488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6DED4-C789-0A1A-FF77-9940DE15E673}"/>
              </a:ext>
            </a:extLst>
          </p:cNvPr>
          <p:cNvSpPr>
            <a:spLocks noGrp="1"/>
          </p:cNvSpPr>
          <p:nvPr>
            <p:ph type="title"/>
          </p:nvPr>
        </p:nvSpPr>
        <p:spPr/>
        <p:txBody>
          <a:bodyPr/>
          <a:lstStyle/>
          <a:p>
            <a:r>
              <a:rPr lang="en-US" dirty="0">
                <a:solidFill>
                  <a:schemeClr val="accent2">
                    <a:lumMod val="75000"/>
                  </a:schemeClr>
                </a:solidFill>
                <a:latin typeface="Times New Roman" panose="02020603050405020304" pitchFamily="18" charset="0"/>
                <a:cs typeface="Times New Roman" panose="02020603050405020304" pitchFamily="18" charset="0"/>
              </a:rPr>
              <a:t>Flexbox</a:t>
            </a:r>
            <a:endParaRPr lang="en-VN" dirty="0"/>
          </a:p>
        </p:txBody>
      </p:sp>
      <p:sp>
        <p:nvSpPr>
          <p:cNvPr id="3" name="Content Placeholder 2">
            <a:extLst>
              <a:ext uri="{FF2B5EF4-FFF2-40B4-BE49-F238E27FC236}">
                <a16:creationId xmlns:a16="http://schemas.microsoft.com/office/drawing/2014/main" id="{36723C1F-F2DC-DC4E-895B-E6F3A8807615}"/>
              </a:ext>
            </a:extLst>
          </p:cNvPr>
          <p:cNvSpPr>
            <a:spLocks noGrp="1"/>
          </p:cNvSpPr>
          <p:nvPr>
            <p:ph idx="1"/>
          </p:nvPr>
        </p:nvSpPr>
        <p:spPr/>
        <p:txBody>
          <a:bodyPr/>
          <a:lstStyle/>
          <a:p>
            <a:pPr marL="0" indent="0">
              <a:buNone/>
            </a:pPr>
            <a:r>
              <a:rPr lang="en-US" sz="3200" dirty="0" err="1">
                <a:solidFill>
                  <a:schemeClr val="accent1">
                    <a:lumMod val="75000"/>
                  </a:schemeClr>
                </a:solidFill>
                <a:latin typeface="Times New Roman" panose="02020603050405020304" pitchFamily="18" charset="0"/>
                <a:cs typeface="Times New Roman" panose="02020603050405020304" pitchFamily="18" charset="0"/>
              </a:rPr>
              <a:t>Kết</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hợp</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nhiều</a:t>
            </a:r>
            <a:r>
              <a:rPr lang="en-US" sz="3200" dirty="0">
                <a:solidFill>
                  <a:schemeClr val="accent1">
                    <a:lumMod val="75000"/>
                  </a:schemeClr>
                </a:solidFill>
                <a:latin typeface="Times New Roman" panose="02020603050405020304" pitchFamily="18" charset="0"/>
                <a:cs typeface="Times New Roman" panose="02020603050405020304" pitchFamily="18" charset="0"/>
              </a:rPr>
              <a:t> flexbox</a:t>
            </a:r>
          </a:p>
          <a:p>
            <a:pPr>
              <a:buFont typeface="Wingdings" panose="05000000000000000000" pitchFamily="2" charset="2"/>
              <a:buChar char="Ø"/>
            </a:pPr>
            <a:r>
              <a:rPr lang="en-US" sz="3200" u="sng" dirty="0" err="1">
                <a:latin typeface="Times New Roman" panose="02020603050405020304" pitchFamily="18" charset="0"/>
                <a:cs typeface="Times New Roman" panose="02020603050405020304" pitchFamily="18" charset="0"/>
              </a:rPr>
              <a:t>Ví</a:t>
            </a:r>
            <a:r>
              <a:rPr lang="en-US" sz="3200" u="sng" dirty="0">
                <a:latin typeface="Times New Roman" panose="02020603050405020304" pitchFamily="18" charset="0"/>
                <a:cs typeface="Times New Roman" panose="02020603050405020304" pitchFamily="18" charset="0"/>
              </a:rPr>
              <a:t> </a:t>
            </a:r>
            <a:r>
              <a:rPr lang="en-US" sz="3200" u="sng" dirty="0" err="1">
                <a:latin typeface="Times New Roman" panose="02020603050405020304" pitchFamily="18" charset="0"/>
                <a:cs typeface="Times New Roman" panose="02020603050405020304" pitchFamily="18" charset="0"/>
              </a:rPr>
              <a:t>dụ</a:t>
            </a:r>
            <a:r>
              <a:rPr lang="en-US" sz="3200" dirty="0">
                <a:latin typeface="Times New Roman" panose="02020603050405020304" pitchFamily="18" charset="0"/>
                <a:cs typeface="Times New Roman" panose="02020603050405020304" pitchFamily="18" charset="0"/>
              </a:rPr>
              <a:t>:</a:t>
            </a:r>
          </a:p>
          <a:p>
            <a:endParaRPr lang="en-VN" dirty="0"/>
          </a:p>
        </p:txBody>
      </p:sp>
      <p:pic>
        <p:nvPicPr>
          <p:cNvPr id="5" name="Picture 4" descr="A screenshot of a website&#10;&#10;Description automatically generated">
            <a:extLst>
              <a:ext uri="{FF2B5EF4-FFF2-40B4-BE49-F238E27FC236}">
                <a16:creationId xmlns:a16="http://schemas.microsoft.com/office/drawing/2014/main" id="{6BA406F5-ADB1-C1E2-B652-AC97DD69B4BE}"/>
              </a:ext>
            </a:extLst>
          </p:cNvPr>
          <p:cNvPicPr>
            <a:picLocks noChangeAspect="1"/>
          </p:cNvPicPr>
          <p:nvPr/>
        </p:nvPicPr>
        <p:blipFill>
          <a:blip r:embed="rId2"/>
          <a:stretch>
            <a:fillRect/>
          </a:stretch>
        </p:blipFill>
        <p:spPr>
          <a:xfrm>
            <a:off x="2749884" y="3293979"/>
            <a:ext cx="7772400" cy="2372096"/>
          </a:xfrm>
          <a:prstGeom prst="rect">
            <a:avLst/>
          </a:prstGeom>
        </p:spPr>
      </p:pic>
    </p:spTree>
    <p:extLst>
      <p:ext uri="{BB962C8B-B14F-4D97-AF65-F5344CB8AC3E}">
        <p14:creationId xmlns:p14="http://schemas.microsoft.com/office/powerpoint/2010/main" val="13333853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75221-3F11-64B8-A8A9-ACB443A628F5}"/>
              </a:ext>
            </a:extLst>
          </p:cNvPr>
          <p:cNvSpPr>
            <a:spLocks noGrp="1"/>
          </p:cNvSpPr>
          <p:nvPr>
            <p:ph type="title"/>
          </p:nvPr>
        </p:nvSpPr>
        <p:spPr/>
        <p:txBody>
          <a:bodyPr/>
          <a:lstStyle/>
          <a:p>
            <a:r>
              <a:rPr lang="en-US" dirty="0">
                <a:solidFill>
                  <a:schemeClr val="accent1">
                    <a:lumMod val="75000"/>
                  </a:schemeClr>
                </a:solidFill>
                <a:latin typeface="Times New Roman" panose="02020603050405020304" pitchFamily="18" charset="0"/>
                <a:cs typeface="Times New Roman" panose="02020603050405020304" pitchFamily="18" charset="0"/>
              </a:rPr>
              <a:t>Grids</a:t>
            </a:r>
            <a:endParaRPr lang="en-VN"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9212266-0C2E-D5F3-99B9-2198A3F4E1B3}"/>
              </a:ext>
            </a:extLst>
          </p:cNvPr>
          <p:cNvSpPr>
            <a:spLocks noGrp="1"/>
          </p:cNvSpPr>
          <p:nvPr>
            <p:ph idx="1"/>
          </p:nvPr>
        </p:nvSpPr>
        <p:spPr/>
        <p:txBody>
          <a:bodyPr/>
          <a:lstStyle/>
          <a:p>
            <a:r>
              <a:rPr lang="en-US" sz="2800" dirty="0">
                <a:solidFill>
                  <a:schemeClr val="accent6">
                    <a:lumMod val="75000"/>
                  </a:schemeClr>
                </a:solidFill>
              </a:rPr>
              <a:t>Grid layout</a:t>
            </a:r>
          </a:p>
          <a:p>
            <a:r>
              <a:rPr lang="en-US" sz="2800" dirty="0">
                <a:solidFill>
                  <a:schemeClr val="accent6">
                    <a:lumMod val="75000"/>
                  </a:schemeClr>
                </a:solidFill>
              </a:rPr>
              <a:t>Grid in CSS</a:t>
            </a:r>
          </a:p>
          <a:p>
            <a:r>
              <a:rPr lang="en-US" sz="2800" dirty="0">
                <a:solidFill>
                  <a:schemeClr val="accent6">
                    <a:lumMod val="75000"/>
                  </a:schemeClr>
                </a:solidFill>
              </a:rPr>
              <a:t>Line-based</a:t>
            </a:r>
          </a:p>
          <a:p>
            <a:r>
              <a:rPr lang="en-US" sz="2800" dirty="0" err="1">
                <a:solidFill>
                  <a:schemeClr val="accent6">
                    <a:lumMod val="75000"/>
                  </a:schemeClr>
                </a:solidFill>
              </a:rPr>
              <a:t>Định</a:t>
            </a:r>
            <a:r>
              <a:rPr lang="en-US" sz="2800" dirty="0">
                <a:solidFill>
                  <a:schemeClr val="accent6">
                    <a:lumMod val="75000"/>
                  </a:schemeClr>
                </a:solidFill>
              </a:rPr>
              <a:t> </a:t>
            </a:r>
            <a:r>
              <a:rPr lang="en-US" sz="2800" dirty="0" err="1">
                <a:solidFill>
                  <a:schemeClr val="accent6">
                    <a:lumMod val="75000"/>
                  </a:schemeClr>
                </a:solidFill>
              </a:rPr>
              <a:t>vị</a:t>
            </a:r>
            <a:r>
              <a:rPr lang="en-US" sz="2800" dirty="0">
                <a:solidFill>
                  <a:schemeClr val="accent6">
                    <a:lumMod val="75000"/>
                  </a:schemeClr>
                </a:solidFill>
              </a:rPr>
              <a:t> </a:t>
            </a:r>
            <a:r>
              <a:rPr lang="en-US" sz="2800" dirty="0" err="1">
                <a:solidFill>
                  <a:schemeClr val="accent6">
                    <a:lumMod val="75000"/>
                  </a:schemeClr>
                </a:solidFill>
              </a:rPr>
              <a:t>với</a:t>
            </a:r>
            <a:r>
              <a:rPr lang="en-US" sz="2800" dirty="0">
                <a:solidFill>
                  <a:schemeClr val="accent6">
                    <a:lumMod val="75000"/>
                  </a:schemeClr>
                </a:solidFill>
              </a:rPr>
              <a:t> grid-template-areas</a:t>
            </a:r>
          </a:p>
          <a:p>
            <a:r>
              <a:rPr lang="en-US" sz="2800" dirty="0">
                <a:solidFill>
                  <a:schemeClr val="accent6">
                    <a:lumMod val="75000"/>
                  </a:schemeClr>
                </a:solidFill>
              </a:rPr>
              <a:t>Grid framework</a:t>
            </a:r>
          </a:p>
          <a:p>
            <a:endParaRPr lang="en-VN" dirty="0"/>
          </a:p>
        </p:txBody>
      </p:sp>
    </p:spTree>
    <p:extLst>
      <p:ext uri="{BB962C8B-B14F-4D97-AF65-F5344CB8AC3E}">
        <p14:creationId xmlns:p14="http://schemas.microsoft.com/office/powerpoint/2010/main" val="20355671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EC636-D734-974E-398B-9575EA3FFEEE}"/>
              </a:ext>
            </a:extLst>
          </p:cNvPr>
          <p:cNvSpPr>
            <a:spLocks noGrp="1"/>
          </p:cNvSpPr>
          <p:nvPr>
            <p:ph type="title"/>
          </p:nvPr>
        </p:nvSpPr>
        <p:spPr>
          <a:xfrm>
            <a:off x="581526" y="118995"/>
            <a:ext cx="10515600" cy="1325563"/>
          </a:xfrm>
        </p:spPr>
        <p:txBody>
          <a:bodyPr/>
          <a:lstStyle/>
          <a:p>
            <a:r>
              <a:rPr lang="en-US" dirty="0">
                <a:solidFill>
                  <a:schemeClr val="accent1">
                    <a:lumMod val="75000"/>
                  </a:schemeClr>
                </a:solidFill>
                <a:latin typeface="Times New Roman" panose="02020603050405020304" pitchFamily="18" charset="0"/>
                <a:cs typeface="Times New Roman" panose="02020603050405020304" pitchFamily="18" charset="0"/>
              </a:rPr>
              <a:t>Grids</a:t>
            </a:r>
            <a:endParaRPr lang="en-VN" dirty="0"/>
          </a:p>
        </p:txBody>
      </p:sp>
      <p:sp>
        <p:nvSpPr>
          <p:cNvPr id="3" name="Content Placeholder 2">
            <a:extLst>
              <a:ext uri="{FF2B5EF4-FFF2-40B4-BE49-F238E27FC236}">
                <a16:creationId xmlns:a16="http://schemas.microsoft.com/office/drawing/2014/main" id="{0F6B2AF5-36BB-A551-53E2-E3F6C7542BD2}"/>
              </a:ext>
            </a:extLst>
          </p:cNvPr>
          <p:cNvSpPr>
            <a:spLocks noGrp="1"/>
          </p:cNvSpPr>
          <p:nvPr>
            <p:ph idx="1"/>
          </p:nvPr>
        </p:nvSpPr>
        <p:spPr>
          <a:xfrm>
            <a:off x="838200" y="1139826"/>
            <a:ext cx="10772274" cy="1471028"/>
          </a:xfrm>
        </p:spPr>
        <p:txBody>
          <a:bodyPr>
            <a:normAutofit fontScale="70000" lnSpcReduction="20000"/>
          </a:bodyPr>
          <a:lstStyle/>
          <a:p>
            <a:pPr marL="0" indent="0" algn="l">
              <a:buNone/>
            </a:pPr>
            <a:r>
              <a:rPr lang="en-US" b="1" dirty="0">
                <a:solidFill>
                  <a:schemeClr val="accent1">
                    <a:lumMod val="75000"/>
                  </a:schemeClr>
                </a:solidFill>
                <a:latin typeface="Times New Roman" panose="02020603050405020304" pitchFamily="18" charset="0"/>
                <a:cs typeface="Times New Roman" panose="02020603050405020304" pitchFamily="18" charset="0"/>
              </a:rPr>
              <a:t>Grid layout</a:t>
            </a:r>
          </a:p>
          <a:p>
            <a:pPr algn="l">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Lưới là </a:t>
            </a:r>
            <a:r>
              <a:rPr lang="vi-VN" b="1" dirty="0">
                <a:solidFill>
                  <a:schemeClr val="accent1">
                    <a:lumMod val="75000"/>
                  </a:schemeClr>
                </a:solidFill>
                <a:latin typeface="Times New Roman" panose="02020603050405020304" pitchFamily="18" charset="0"/>
                <a:cs typeface="Times New Roman" panose="02020603050405020304" pitchFamily="18" charset="0"/>
              </a:rPr>
              <a:t>một tập hợp các đường ngang và dọc </a:t>
            </a:r>
            <a:r>
              <a:rPr lang="vi-VN" dirty="0">
                <a:latin typeface="Times New Roman" panose="02020603050405020304" pitchFamily="18" charset="0"/>
                <a:cs typeface="Times New Roman" panose="02020603050405020304" pitchFamily="18" charset="0"/>
              </a:rPr>
              <a:t>tạo ra một mẫu thiết kế.</a:t>
            </a:r>
            <a:endParaRPr lang="en-US" dirty="0">
              <a:latin typeface="Times New Roman" panose="02020603050405020304" pitchFamily="18" charset="0"/>
              <a:cs typeface="Times New Roman" panose="02020603050405020304" pitchFamily="18" charset="0"/>
            </a:endParaRPr>
          </a:p>
          <a:p>
            <a:pPr algn="l">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t>
            </a:r>
            <a:r>
              <a:rPr lang="vi-VN" dirty="0">
                <a:latin typeface="Times New Roman" panose="02020603050405020304" pitchFamily="18" charset="0"/>
                <a:cs typeface="Times New Roman" panose="02020603050405020304" pitchFamily="18" charset="0"/>
              </a:rPr>
              <a:t>ang lại tính nhất quán cao hơn trên các trang web.</a:t>
            </a:r>
          </a:p>
          <a:p>
            <a:pPr algn="l">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Một grid thường sẽ </a:t>
            </a:r>
            <a:r>
              <a:rPr lang="vi-VN" b="1" dirty="0">
                <a:solidFill>
                  <a:schemeClr val="accent1">
                    <a:lumMod val="75000"/>
                  </a:schemeClr>
                </a:solidFill>
                <a:latin typeface="Times New Roman" panose="02020603050405020304" pitchFamily="18" charset="0"/>
                <a:cs typeface="Times New Roman" panose="02020603050405020304" pitchFamily="18" charset="0"/>
              </a:rPr>
              <a:t>có các column, các row và sau đó là các khoảng trống </a:t>
            </a:r>
            <a:r>
              <a:rPr lang="vi-VN" dirty="0">
                <a:latin typeface="Times New Roman" panose="02020603050405020304" pitchFamily="18" charset="0"/>
                <a:cs typeface="Times New Roman" panose="02020603050405020304" pitchFamily="18" charset="0"/>
              </a:rPr>
              <a:t>giữa mỗi hàng và cột.</a:t>
            </a:r>
          </a:p>
          <a:p>
            <a:endParaRPr lang="en-VN" dirty="0"/>
          </a:p>
        </p:txBody>
      </p:sp>
      <p:pic>
        <p:nvPicPr>
          <p:cNvPr id="4" name="Picture 3">
            <a:extLst>
              <a:ext uri="{FF2B5EF4-FFF2-40B4-BE49-F238E27FC236}">
                <a16:creationId xmlns:a16="http://schemas.microsoft.com/office/drawing/2014/main" id="{19B2C4AF-B57F-401C-2AA9-5317779ABC0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99108" y="2825483"/>
            <a:ext cx="8395970" cy="3913522"/>
          </a:xfrm>
          <a:prstGeom prst="rect">
            <a:avLst/>
          </a:prstGeom>
          <a:noFill/>
          <a:ln>
            <a:noFill/>
          </a:ln>
        </p:spPr>
      </p:pic>
    </p:spTree>
    <p:extLst>
      <p:ext uri="{BB962C8B-B14F-4D97-AF65-F5344CB8AC3E}">
        <p14:creationId xmlns:p14="http://schemas.microsoft.com/office/powerpoint/2010/main" val="27304775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BCA82-52AB-010A-6AA5-62D72BE695C9}"/>
              </a:ext>
            </a:extLst>
          </p:cNvPr>
          <p:cNvSpPr>
            <a:spLocks noGrp="1"/>
          </p:cNvSpPr>
          <p:nvPr>
            <p:ph type="title"/>
          </p:nvPr>
        </p:nvSpPr>
        <p:spPr/>
        <p:txBody>
          <a:bodyPr/>
          <a:lstStyle/>
          <a:p>
            <a:r>
              <a:rPr lang="en-US" dirty="0">
                <a:solidFill>
                  <a:schemeClr val="accent1">
                    <a:lumMod val="75000"/>
                  </a:schemeClr>
                </a:solidFill>
                <a:latin typeface="Times New Roman" panose="02020603050405020304" pitchFamily="18" charset="0"/>
                <a:cs typeface="Times New Roman" panose="02020603050405020304" pitchFamily="18" charset="0"/>
              </a:rPr>
              <a:t>Grids</a:t>
            </a:r>
            <a:endParaRPr lang="en-VN" dirty="0"/>
          </a:p>
        </p:txBody>
      </p:sp>
      <p:sp>
        <p:nvSpPr>
          <p:cNvPr id="3" name="Content Placeholder 2">
            <a:extLst>
              <a:ext uri="{FF2B5EF4-FFF2-40B4-BE49-F238E27FC236}">
                <a16:creationId xmlns:a16="http://schemas.microsoft.com/office/drawing/2014/main" id="{4F9B98D2-DDD8-2C68-243E-0DB7B6D83E23}"/>
              </a:ext>
            </a:extLst>
          </p:cNvPr>
          <p:cNvSpPr>
            <a:spLocks noGrp="1"/>
          </p:cNvSpPr>
          <p:nvPr>
            <p:ph idx="1"/>
          </p:nvPr>
        </p:nvSpPr>
        <p:spPr/>
        <p:txBody>
          <a:bodyPr/>
          <a:lstStyle/>
          <a:p>
            <a:pPr marL="0" indent="0">
              <a:buNone/>
            </a:pPr>
            <a:r>
              <a:rPr lang="en-US" b="1" dirty="0">
                <a:solidFill>
                  <a:schemeClr val="accent1">
                    <a:lumMod val="75000"/>
                  </a:schemeClr>
                </a:solidFill>
                <a:latin typeface="Times New Roman" panose="02020603050405020304" pitchFamily="18" charset="0"/>
                <a:cs typeface="Times New Roman" panose="02020603050405020304" pitchFamily="18" charset="0"/>
              </a:rPr>
              <a:t>Grid in CSS</a:t>
            </a:r>
          </a:p>
          <a:p>
            <a:pPr marL="0" indent="0">
              <a:buNone/>
            </a:pPr>
            <a:r>
              <a:rPr lang="en-US" b="1" u="sng" dirty="0" err="1">
                <a:latin typeface="Times New Roman" panose="02020603050405020304" pitchFamily="18" charset="0"/>
                <a:cs typeface="Times New Roman" panose="02020603050405020304" pitchFamily="18" charset="0"/>
              </a:rPr>
              <a:t>Định</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nghĩa</a:t>
            </a:r>
            <a:r>
              <a:rPr lang="en-US" b="1" u="sng" dirty="0">
                <a:latin typeface="Times New Roman" panose="02020603050405020304" pitchFamily="18" charset="0"/>
                <a:cs typeface="Times New Roman" panose="02020603050405020304" pitchFamily="18" charset="0"/>
              </a:rPr>
              <a:t> grid</a:t>
            </a:r>
          </a:p>
          <a:p>
            <a:pPr>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nghĩa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grid,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ta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b="1" dirty="0" err="1">
                <a:solidFill>
                  <a:schemeClr val="accent1">
                    <a:lumMod val="75000"/>
                  </a:schemeClr>
                </a:solidFill>
                <a:latin typeface="Times New Roman" panose="02020603050405020304" pitchFamily="18" charset="0"/>
                <a:cs typeface="Times New Roman" panose="02020603050405020304" pitchFamily="18" charset="0"/>
              </a:rPr>
              <a:t>giá</a:t>
            </a:r>
            <a:r>
              <a:rPr lang="en-US" b="1" dirty="0">
                <a:solidFill>
                  <a:schemeClr val="accent1">
                    <a:lumMod val="75000"/>
                  </a:schemeClr>
                </a:solidFill>
                <a:latin typeface="Times New Roman" panose="02020603050405020304" pitchFamily="18" charset="0"/>
                <a:cs typeface="Times New Roman" panose="02020603050405020304" pitchFamily="18" charset="0"/>
              </a:rPr>
              <a:t> </a:t>
            </a:r>
            <a:r>
              <a:rPr lang="en-US" b="1" dirty="0" err="1">
                <a:solidFill>
                  <a:schemeClr val="accent1">
                    <a:lumMod val="75000"/>
                  </a:schemeClr>
                </a:solidFill>
                <a:latin typeface="Times New Roman" panose="02020603050405020304" pitchFamily="18" charset="0"/>
                <a:cs typeface="Times New Roman" panose="02020603050405020304" pitchFamily="18" charset="0"/>
              </a:rPr>
              <a:t>trị</a:t>
            </a:r>
            <a:r>
              <a:rPr lang="en-US" b="1" dirty="0">
                <a:solidFill>
                  <a:schemeClr val="accent1">
                    <a:lumMod val="75000"/>
                  </a:schemeClr>
                </a:solidFill>
                <a:latin typeface="Times New Roman" panose="02020603050405020304" pitchFamily="18" charset="0"/>
                <a:cs typeface="Times New Roman" panose="02020603050405020304" pitchFamily="18" charset="0"/>
              </a:rPr>
              <a:t> grid </a:t>
            </a:r>
            <a:r>
              <a:rPr lang="en-US" b="1" dirty="0" err="1">
                <a:solidFill>
                  <a:schemeClr val="accent1">
                    <a:lumMod val="75000"/>
                  </a:schemeClr>
                </a:solidFill>
                <a:latin typeface="Times New Roman" panose="02020603050405020304" pitchFamily="18" charset="0"/>
                <a:cs typeface="Times New Roman" panose="02020603050405020304" pitchFamily="18" charset="0"/>
              </a:rPr>
              <a:t>cho</a:t>
            </a:r>
            <a:r>
              <a:rPr lang="en-US" b="1" dirty="0">
                <a:solidFill>
                  <a:schemeClr val="accent1">
                    <a:lumMod val="75000"/>
                  </a:schemeClr>
                </a:solidFill>
                <a:latin typeface="Times New Roman" panose="02020603050405020304" pitchFamily="18" charset="0"/>
                <a:cs typeface="Times New Roman" panose="02020603050405020304" pitchFamily="18" charset="0"/>
              </a:rPr>
              <a:t> </a:t>
            </a:r>
            <a:r>
              <a:rPr lang="en-US" b="1" dirty="0" err="1">
                <a:solidFill>
                  <a:schemeClr val="accent1">
                    <a:lumMod val="75000"/>
                  </a:schemeClr>
                </a:solidFill>
                <a:latin typeface="Times New Roman" panose="02020603050405020304" pitchFamily="18" charset="0"/>
                <a:cs typeface="Times New Roman" panose="02020603050405020304" pitchFamily="18" charset="0"/>
              </a:rPr>
              <a:t>thuộc</a:t>
            </a:r>
            <a:r>
              <a:rPr lang="en-US" b="1" dirty="0">
                <a:solidFill>
                  <a:schemeClr val="accent1">
                    <a:lumMod val="75000"/>
                  </a:schemeClr>
                </a:solidFill>
                <a:latin typeface="Times New Roman" panose="02020603050405020304" pitchFamily="18" charset="0"/>
                <a:cs typeface="Times New Roman" panose="02020603050405020304" pitchFamily="18" charset="0"/>
              </a:rPr>
              <a:t> </a:t>
            </a:r>
            <a:r>
              <a:rPr lang="en-US" b="1" dirty="0" err="1">
                <a:solidFill>
                  <a:schemeClr val="accent1">
                    <a:lumMod val="75000"/>
                  </a:schemeClr>
                </a:solidFill>
                <a:latin typeface="Times New Roman" panose="02020603050405020304" pitchFamily="18" charset="0"/>
                <a:cs typeface="Times New Roman" panose="02020603050405020304" pitchFamily="18" charset="0"/>
              </a:rPr>
              <a:t>tính</a:t>
            </a:r>
            <a:r>
              <a:rPr lang="en-US" b="1" dirty="0">
                <a:solidFill>
                  <a:schemeClr val="accent1">
                    <a:lumMod val="75000"/>
                  </a:schemeClr>
                </a:solidFill>
                <a:latin typeface="Times New Roman" panose="02020603050405020304" pitchFamily="18" charset="0"/>
                <a:cs typeface="Times New Roman" panose="02020603050405020304" pitchFamily="18" charset="0"/>
              </a:rPr>
              <a:t> display</a:t>
            </a:r>
            <a:endParaRPr lang="en-VN" dirty="0">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95D3EAC0-603D-4860-ED01-ACB0E496C970}"/>
              </a:ext>
            </a:extLst>
          </p:cNvPr>
          <p:cNvPicPr>
            <a:picLocks noChangeAspect="1"/>
          </p:cNvPicPr>
          <p:nvPr/>
        </p:nvPicPr>
        <p:blipFill>
          <a:blip r:embed="rId3"/>
          <a:stretch>
            <a:fillRect/>
          </a:stretch>
        </p:blipFill>
        <p:spPr>
          <a:xfrm>
            <a:off x="2433721" y="4137860"/>
            <a:ext cx="7493000" cy="1638300"/>
          </a:xfrm>
          <a:prstGeom prst="rect">
            <a:avLst/>
          </a:prstGeom>
        </p:spPr>
      </p:pic>
    </p:spTree>
    <p:extLst>
      <p:ext uri="{BB962C8B-B14F-4D97-AF65-F5344CB8AC3E}">
        <p14:creationId xmlns:p14="http://schemas.microsoft.com/office/powerpoint/2010/main" val="42228572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EC89-1B67-531C-1678-00D2EE0ED263}"/>
              </a:ext>
            </a:extLst>
          </p:cNvPr>
          <p:cNvSpPr>
            <a:spLocks noGrp="1"/>
          </p:cNvSpPr>
          <p:nvPr>
            <p:ph type="title"/>
          </p:nvPr>
        </p:nvSpPr>
        <p:spPr/>
        <p:txBody>
          <a:bodyPr/>
          <a:lstStyle/>
          <a:p>
            <a:r>
              <a:rPr lang="en-US" dirty="0">
                <a:solidFill>
                  <a:schemeClr val="accent1">
                    <a:lumMod val="75000"/>
                  </a:schemeClr>
                </a:solidFill>
                <a:latin typeface="Times New Roman" panose="02020603050405020304" pitchFamily="18" charset="0"/>
                <a:cs typeface="Times New Roman" panose="02020603050405020304" pitchFamily="18" charset="0"/>
              </a:rPr>
              <a:t>Grids</a:t>
            </a:r>
            <a:endParaRPr lang="en-VN" dirty="0"/>
          </a:p>
        </p:txBody>
      </p:sp>
      <p:sp>
        <p:nvSpPr>
          <p:cNvPr id="3" name="Content Placeholder 2">
            <a:extLst>
              <a:ext uri="{FF2B5EF4-FFF2-40B4-BE49-F238E27FC236}">
                <a16:creationId xmlns:a16="http://schemas.microsoft.com/office/drawing/2014/main" id="{F5C59871-9A32-3BF6-14BC-FEFE990EC19B}"/>
              </a:ext>
            </a:extLst>
          </p:cNvPr>
          <p:cNvSpPr>
            <a:spLocks noGrp="1"/>
          </p:cNvSpPr>
          <p:nvPr>
            <p:ph idx="1"/>
          </p:nvPr>
        </p:nvSpPr>
        <p:spPr/>
        <p:txBody>
          <a:bodyPr/>
          <a:lstStyle/>
          <a:p>
            <a:pPr marL="0" indent="0" algn="just">
              <a:buNone/>
            </a:pPr>
            <a:r>
              <a:rPr lang="en-US" b="1" dirty="0">
                <a:solidFill>
                  <a:schemeClr val="accent1">
                    <a:lumMod val="75000"/>
                  </a:schemeClr>
                </a:solidFill>
                <a:latin typeface="Times New Roman" panose="02020603050405020304" pitchFamily="18" charset="0"/>
                <a:cs typeface="Times New Roman" panose="02020603050405020304" pitchFamily="18" charset="0"/>
              </a:rPr>
              <a:t>Grid in CSS</a:t>
            </a:r>
          </a:p>
          <a:p>
            <a:pPr algn="just"/>
            <a:r>
              <a:rPr lang="vi-VN" b="1" u="sng" dirty="0">
                <a:latin typeface="Times New Roman" panose="02020603050405020304" pitchFamily="18" charset="0"/>
                <a:cs typeface="Times New Roman" panose="02020603050405020304" pitchFamily="18" charset="0"/>
              </a:rPr>
              <a:t>Hiệu chỉnh grid với đơn vị fr</a:t>
            </a:r>
            <a:endParaRPr lang="en-US" b="1" u="sng"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Ngoài việc tạo lưới bằng cách sử dụng độ dài và tỷ lệ phần trăm, chúng ta có thể sử dụng đơn vị fr để định kích thước linh hoạt các hàng và cột của </a:t>
            </a:r>
            <a:r>
              <a:rPr lang="en-US" dirty="0">
                <a:latin typeface="Times New Roman" panose="02020603050405020304" pitchFamily="18" charset="0"/>
                <a:cs typeface="Times New Roman" panose="02020603050405020304" pitchFamily="18" charset="0"/>
              </a:rPr>
              <a:t>grid</a:t>
            </a:r>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Đơn vị này đại diện cho một phần nhỏ của không gian có sẵn trong vùng chứa </a:t>
            </a:r>
            <a:r>
              <a:rPr lang="en-US" dirty="0">
                <a:latin typeface="Times New Roman" panose="02020603050405020304" pitchFamily="18" charset="0"/>
                <a:cs typeface="Times New Roman" panose="02020603050405020304" pitchFamily="18" charset="0"/>
              </a:rPr>
              <a:t>grid</a:t>
            </a:r>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VN" dirty="0"/>
          </a:p>
        </p:txBody>
      </p:sp>
      <p:pic>
        <p:nvPicPr>
          <p:cNvPr id="5" name="Picture 4" descr="A screenshot of a computer&#10;&#10;Description automatically generated">
            <a:extLst>
              <a:ext uri="{FF2B5EF4-FFF2-40B4-BE49-F238E27FC236}">
                <a16:creationId xmlns:a16="http://schemas.microsoft.com/office/drawing/2014/main" id="{B110BE5C-2702-09F9-4AF3-3A1A2FDD37EE}"/>
              </a:ext>
            </a:extLst>
          </p:cNvPr>
          <p:cNvPicPr>
            <a:picLocks noChangeAspect="1"/>
          </p:cNvPicPr>
          <p:nvPr/>
        </p:nvPicPr>
        <p:blipFill>
          <a:blip r:embed="rId2"/>
          <a:stretch>
            <a:fillRect/>
          </a:stretch>
        </p:blipFill>
        <p:spPr>
          <a:xfrm>
            <a:off x="2920332" y="5110163"/>
            <a:ext cx="7747000" cy="1066800"/>
          </a:xfrm>
          <a:prstGeom prst="rect">
            <a:avLst/>
          </a:prstGeom>
        </p:spPr>
      </p:pic>
    </p:spTree>
    <p:extLst>
      <p:ext uri="{BB962C8B-B14F-4D97-AF65-F5344CB8AC3E}">
        <p14:creationId xmlns:p14="http://schemas.microsoft.com/office/powerpoint/2010/main" val="18027476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C3C70-B88E-210A-A1E8-98E97A3E8346}"/>
              </a:ext>
            </a:extLst>
          </p:cNvPr>
          <p:cNvSpPr>
            <a:spLocks noGrp="1"/>
          </p:cNvSpPr>
          <p:nvPr>
            <p:ph type="title"/>
          </p:nvPr>
        </p:nvSpPr>
        <p:spPr/>
        <p:txBody>
          <a:bodyPr/>
          <a:lstStyle/>
          <a:p>
            <a:r>
              <a:rPr lang="en-US" dirty="0">
                <a:solidFill>
                  <a:schemeClr val="accent1">
                    <a:lumMod val="75000"/>
                  </a:schemeClr>
                </a:solidFill>
                <a:latin typeface="Times New Roman" panose="02020603050405020304" pitchFamily="18" charset="0"/>
                <a:cs typeface="Times New Roman" panose="02020603050405020304" pitchFamily="18" charset="0"/>
              </a:rPr>
              <a:t>Grids</a:t>
            </a:r>
            <a:endParaRPr lang="en-VN" dirty="0"/>
          </a:p>
        </p:txBody>
      </p:sp>
      <p:sp>
        <p:nvSpPr>
          <p:cNvPr id="3" name="Content Placeholder 2">
            <a:extLst>
              <a:ext uri="{FF2B5EF4-FFF2-40B4-BE49-F238E27FC236}">
                <a16:creationId xmlns:a16="http://schemas.microsoft.com/office/drawing/2014/main" id="{2CFA72B6-4040-14FA-164F-EEEDB105C230}"/>
              </a:ext>
            </a:extLst>
          </p:cNvPr>
          <p:cNvSpPr>
            <a:spLocks noGrp="1"/>
          </p:cNvSpPr>
          <p:nvPr>
            <p:ph idx="1"/>
          </p:nvPr>
        </p:nvSpPr>
        <p:spPr/>
        <p:txBody>
          <a:bodyPr/>
          <a:lstStyle/>
          <a:p>
            <a:pPr marL="0" indent="0">
              <a:buNone/>
            </a:pPr>
            <a:r>
              <a:rPr lang="en-US" b="1" dirty="0">
                <a:solidFill>
                  <a:schemeClr val="accent1">
                    <a:lumMod val="75000"/>
                  </a:schemeClr>
                </a:solidFill>
                <a:latin typeface="Times New Roman" panose="02020603050405020304" pitchFamily="18" charset="0"/>
                <a:cs typeface="Times New Roman" panose="02020603050405020304" pitchFamily="18" charset="0"/>
              </a:rPr>
              <a:t>Grid in CSS</a:t>
            </a:r>
          </a:p>
          <a:p>
            <a:pPr marL="0" indent="0">
              <a:buNone/>
            </a:pPr>
            <a:r>
              <a:rPr lang="en-US" b="1" u="sng" dirty="0" err="1">
                <a:latin typeface="Times New Roman" panose="02020603050405020304" pitchFamily="18" charset="0"/>
                <a:cs typeface="Times New Roman" panose="02020603050405020304" pitchFamily="18" charset="0"/>
              </a:rPr>
              <a:t>Khoảng</a:t>
            </a:r>
            <a:r>
              <a:rPr lang="en-US" b="1" u="sng" dirty="0">
                <a:latin typeface="Times New Roman" panose="02020603050405020304" pitchFamily="18" charset="0"/>
                <a:cs typeface="Times New Roman" panose="02020603050405020304" pitchFamily="18" charset="0"/>
              </a:rPr>
              <a:t> </a:t>
            </a:r>
            <a:r>
              <a:rPr lang="en-US" b="1" u="sng" dirty="0" err="1">
                <a:latin typeface="Times New Roman" panose="02020603050405020304" pitchFamily="18" charset="0"/>
                <a:cs typeface="Times New Roman" panose="02020603050405020304" pitchFamily="18" charset="0"/>
              </a:rPr>
              <a:t>cách</a:t>
            </a:r>
            <a:endParaRPr lang="en-US" b="1" u="sng"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khoảng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b="1" dirty="0">
                <a:solidFill>
                  <a:schemeClr val="accent1">
                    <a:lumMod val="75000"/>
                  </a:schemeClr>
                </a:solidFill>
                <a:latin typeface="Times New Roman" panose="02020603050405020304" pitchFamily="18" charset="0"/>
                <a:cs typeface="Times New Roman" panose="02020603050405020304" pitchFamily="18" charset="0"/>
              </a:rPr>
              <a:t>column-gap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cột</a:t>
            </a:r>
            <a:r>
              <a:rPr lang="en-US" dirty="0">
                <a:latin typeface="Times New Roman" panose="02020603050405020304" pitchFamily="18" charset="0"/>
                <a:cs typeface="Times New Roman" panose="02020603050405020304" pitchFamily="18" charset="0"/>
              </a:rPr>
              <a:t>, </a:t>
            </a:r>
            <a:r>
              <a:rPr lang="en-US" b="1" dirty="0">
                <a:solidFill>
                  <a:schemeClr val="accent1">
                    <a:lumMod val="75000"/>
                  </a:schemeClr>
                </a:solidFill>
                <a:latin typeface="Times New Roman" panose="02020603050405020304" pitchFamily="18" charset="0"/>
                <a:cs typeface="Times New Roman" panose="02020603050405020304" pitchFamily="18" charset="0"/>
              </a:rPr>
              <a:t>row-gap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dòng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b="1" dirty="0">
                <a:solidFill>
                  <a:schemeClr val="accent1">
                    <a:lumMod val="75000"/>
                  </a:schemeClr>
                </a:solidFill>
                <a:latin typeface="Times New Roman" panose="02020603050405020304" pitchFamily="18" charset="0"/>
                <a:cs typeface="Times New Roman" panose="02020603050405020304" pitchFamily="18" charset="0"/>
              </a:rPr>
              <a:t>gap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hai</a:t>
            </a:r>
            <a:r>
              <a:rPr lang="en-US" dirty="0">
                <a:latin typeface="Times New Roman" panose="02020603050405020304" pitchFamily="18" charset="0"/>
                <a:cs typeface="Times New Roman" panose="02020603050405020304" pitchFamily="18" charset="0"/>
              </a:rPr>
              <a:t>.</a:t>
            </a:r>
          </a:p>
          <a:p>
            <a:endParaRPr lang="en-VN" dirty="0"/>
          </a:p>
        </p:txBody>
      </p:sp>
      <p:pic>
        <p:nvPicPr>
          <p:cNvPr id="5" name="Picture 4" descr="A screenshot of a computer&#10;&#10;Description automatically generated">
            <a:extLst>
              <a:ext uri="{FF2B5EF4-FFF2-40B4-BE49-F238E27FC236}">
                <a16:creationId xmlns:a16="http://schemas.microsoft.com/office/drawing/2014/main" id="{338C1085-C24A-99F6-E6BA-D4EDE595542D}"/>
              </a:ext>
            </a:extLst>
          </p:cNvPr>
          <p:cNvPicPr>
            <a:picLocks noChangeAspect="1"/>
          </p:cNvPicPr>
          <p:nvPr/>
        </p:nvPicPr>
        <p:blipFill>
          <a:blip r:embed="rId2"/>
          <a:stretch>
            <a:fillRect/>
          </a:stretch>
        </p:blipFill>
        <p:spPr>
          <a:xfrm>
            <a:off x="2209800" y="4564063"/>
            <a:ext cx="7772400" cy="1612900"/>
          </a:xfrm>
          <a:prstGeom prst="rect">
            <a:avLst/>
          </a:prstGeom>
        </p:spPr>
      </p:pic>
    </p:spTree>
    <p:extLst>
      <p:ext uri="{BB962C8B-B14F-4D97-AF65-F5344CB8AC3E}">
        <p14:creationId xmlns:p14="http://schemas.microsoft.com/office/powerpoint/2010/main" val="14070958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3624F-230B-9272-3F42-A022D51AFB91}"/>
              </a:ext>
            </a:extLst>
          </p:cNvPr>
          <p:cNvSpPr>
            <a:spLocks noGrp="1"/>
          </p:cNvSpPr>
          <p:nvPr>
            <p:ph type="title"/>
          </p:nvPr>
        </p:nvSpPr>
        <p:spPr/>
        <p:txBody>
          <a:bodyPr/>
          <a:lstStyle/>
          <a:p>
            <a:r>
              <a:rPr lang="en-US" dirty="0">
                <a:solidFill>
                  <a:schemeClr val="accent1">
                    <a:lumMod val="75000"/>
                  </a:schemeClr>
                </a:solidFill>
                <a:latin typeface="Times New Roman" panose="02020603050405020304" pitchFamily="18" charset="0"/>
                <a:cs typeface="Times New Roman" panose="02020603050405020304" pitchFamily="18" charset="0"/>
              </a:rPr>
              <a:t>Grids</a:t>
            </a:r>
            <a:endParaRPr lang="en-VN" dirty="0"/>
          </a:p>
        </p:txBody>
      </p:sp>
      <p:sp>
        <p:nvSpPr>
          <p:cNvPr id="3" name="Content Placeholder 2">
            <a:extLst>
              <a:ext uri="{FF2B5EF4-FFF2-40B4-BE49-F238E27FC236}">
                <a16:creationId xmlns:a16="http://schemas.microsoft.com/office/drawing/2014/main" id="{8D789E18-49ED-BB7F-FF0A-D3B30DBAA577}"/>
              </a:ext>
            </a:extLst>
          </p:cNvPr>
          <p:cNvSpPr>
            <a:spLocks noGrp="1"/>
          </p:cNvSpPr>
          <p:nvPr>
            <p:ph idx="1"/>
          </p:nvPr>
        </p:nvSpPr>
        <p:spPr>
          <a:xfrm>
            <a:off x="838199" y="1443789"/>
            <a:ext cx="10615863" cy="5049086"/>
          </a:xfrm>
        </p:spPr>
        <p:txBody>
          <a:bodyPr>
            <a:normAutofit/>
          </a:bodyPr>
          <a:lstStyle/>
          <a:p>
            <a:pPr marL="0" indent="0">
              <a:buNone/>
            </a:pPr>
            <a:r>
              <a:rPr lang="en-US" b="1" dirty="0">
                <a:solidFill>
                  <a:schemeClr val="accent1">
                    <a:lumMod val="75000"/>
                  </a:schemeClr>
                </a:solidFill>
              </a:rPr>
              <a:t> </a:t>
            </a:r>
            <a:r>
              <a:rPr lang="en-US" b="1" dirty="0">
                <a:solidFill>
                  <a:schemeClr val="accent1">
                    <a:lumMod val="75000"/>
                  </a:schemeClr>
                </a:solidFill>
                <a:latin typeface="Times New Roman" panose="02020603050405020304" pitchFamily="18" charset="0"/>
                <a:cs typeface="Times New Roman" panose="02020603050405020304" pitchFamily="18" charset="0"/>
              </a:rPr>
              <a:t>Line-based</a:t>
            </a:r>
          </a:p>
          <a:p>
            <a:pPr>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sắp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xếp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dòng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bắt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dòng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thúc</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a:t>
            </a:r>
            <a:r>
              <a:rPr lang="vi-VN" dirty="0">
                <a:latin typeface="Times New Roman" panose="02020603050405020304" pitchFamily="18" charset="0"/>
                <a:cs typeface="Times New Roman" panose="02020603050405020304" pitchFamily="18" charset="0"/>
              </a:rPr>
              <a:t>ho phép chỉ định dòng bắt đầu và dòng kết thúc cùng một lúc, được </a:t>
            </a:r>
            <a:r>
              <a:rPr lang="vi-VN" b="1" dirty="0">
                <a:solidFill>
                  <a:schemeClr val="accent1">
                    <a:lumMod val="75000"/>
                  </a:schemeClr>
                </a:solidFill>
                <a:latin typeface="Times New Roman" panose="02020603050405020304" pitchFamily="18" charset="0"/>
                <a:cs typeface="Times New Roman" panose="02020603050405020304" pitchFamily="18" charset="0"/>
              </a:rPr>
              <a:t>phân tách bằng dấu gạch chéo /.</a:t>
            </a:r>
            <a:endParaRPr lang="en-US" b="1" dirty="0">
              <a:solidFill>
                <a:schemeClr val="accent1">
                  <a:lumMod val="75000"/>
                </a:schemeClr>
              </a:solidFill>
              <a:latin typeface="Times New Roman" panose="02020603050405020304" pitchFamily="18" charset="0"/>
              <a:cs typeface="Times New Roman" panose="02020603050405020304" pitchFamily="18" charset="0"/>
            </a:endParaRPr>
          </a:p>
          <a:p>
            <a:endParaRPr lang="en-VN" dirty="0"/>
          </a:p>
        </p:txBody>
      </p:sp>
      <p:graphicFrame>
        <p:nvGraphicFramePr>
          <p:cNvPr id="4" name="Diagram 3">
            <a:extLst>
              <a:ext uri="{FF2B5EF4-FFF2-40B4-BE49-F238E27FC236}">
                <a16:creationId xmlns:a16="http://schemas.microsoft.com/office/drawing/2014/main" id="{4197E782-B0C6-5299-93E3-18DB9B675379}"/>
              </a:ext>
            </a:extLst>
          </p:cNvPr>
          <p:cNvGraphicFramePr/>
          <p:nvPr>
            <p:extLst>
              <p:ext uri="{D42A27DB-BD31-4B8C-83A1-F6EECF244321}">
                <p14:modId xmlns:p14="http://schemas.microsoft.com/office/powerpoint/2010/main" val="18566498"/>
              </p:ext>
            </p:extLst>
          </p:nvPr>
        </p:nvGraphicFramePr>
        <p:xfrm>
          <a:off x="2113883" y="2438400"/>
          <a:ext cx="9347200" cy="27533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9930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2844-7C29-4EA5-D03B-FFE226265828}"/>
              </a:ext>
            </a:extLst>
          </p:cNvPr>
          <p:cNvSpPr>
            <a:spLocks noGrp="1"/>
          </p:cNvSpPr>
          <p:nvPr>
            <p:ph type="title"/>
          </p:nvPr>
        </p:nvSpPr>
        <p:spPr/>
        <p:txBody>
          <a:bodyPr/>
          <a:lstStyle/>
          <a:p>
            <a:r>
              <a:rPr lang="en-US" sz="4400" dirty="0">
                <a:solidFill>
                  <a:schemeClr val="bg2">
                    <a:lumMod val="50000"/>
                  </a:schemeClr>
                </a:solidFill>
                <a:latin typeface="Times New Roman" panose="02020603050405020304" pitchFamily="18" charset="0"/>
                <a:cs typeface="Times New Roman" panose="02020603050405020304" pitchFamily="18" charset="0"/>
              </a:rPr>
              <a:t>C</a:t>
            </a:r>
            <a:r>
              <a:rPr lang="en-VN" sz="4400" dirty="0">
                <a:solidFill>
                  <a:schemeClr val="bg2">
                    <a:lumMod val="50000"/>
                  </a:schemeClr>
                </a:solidFill>
                <a:latin typeface="Times New Roman" panose="02020603050405020304" pitchFamily="18" charset="0"/>
                <a:cs typeface="Times New Roman" panose="02020603050405020304" pitchFamily="18" charset="0"/>
              </a:rPr>
              <a:t>ấu trúc CSS</a:t>
            </a:r>
            <a:endParaRPr lang="en-VN" dirty="0"/>
          </a:p>
        </p:txBody>
      </p:sp>
      <p:pic>
        <p:nvPicPr>
          <p:cNvPr id="5" name="Content Placeholder 4" descr="A blue rectangular box with white text&#10;&#10;Description automatically generated">
            <a:extLst>
              <a:ext uri="{FF2B5EF4-FFF2-40B4-BE49-F238E27FC236}">
                <a16:creationId xmlns:a16="http://schemas.microsoft.com/office/drawing/2014/main" id="{A6DD6988-3009-63F3-AF7F-8CDBE964392A}"/>
              </a:ext>
            </a:extLst>
          </p:cNvPr>
          <p:cNvPicPr>
            <a:picLocks noGrp="1" noChangeAspect="1"/>
          </p:cNvPicPr>
          <p:nvPr>
            <p:ph idx="1"/>
          </p:nvPr>
        </p:nvPicPr>
        <p:blipFill>
          <a:blip r:embed="rId2"/>
          <a:stretch>
            <a:fillRect/>
          </a:stretch>
        </p:blipFill>
        <p:spPr>
          <a:xfrm>
            <a:off x="838200" y="1958002"/>
            <a:ext cx="10515600" cy="4086583"/>
          </a:xfrm>
        </p:spPr>
      </p:pic>
    </p:spTree>
    <p:extLst>
      <p:ext uri="{BB962C8B-B14F-4D97-AF65-F5344CB8AC3E}">
        <p14:creationId xmlns:p14="http://schemas.microsoft.com/office/powerpoint/2010/main" val="34233004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0BFAD-C504-69E0-118F-B07DA41194E3}"/>
              </a:ext>
            </a:extLst>
          </p:cNvPr>
          <p:cNvSpPr>
            <a:spLocks noGrp="1"/>
          </p:cNvSpPr>
          <p:nvPr>
            <p:ph type="title"/>
          </p:nvPr>
        </p:nvSpPr>
        <p:spPr/>
        <p:txBody>
          <a:bodyPr/>
          <a:lstStyle/>
          <a:p>
            <a:r>
              <a:rPr lang="en-US" dirty="0">
                <a:solidFill>
                  <a:schemeClr val="accent1">
                    <a:lumMod val="75000"/>
                  </a:schemeClr>
                </a:solidFill>
                <a:latin typeface="Times New Roman" panose="02020603050405020304" pitchFamily="18" charset="0"/>
                <a:cs typeface="Times New Roman" panose="02020603050405020304" pitchFamily="18" charset="0"/>
              </a:rPr>
              <a:t>Grids</a:t>
            </a:r>
            <a:endParaRPr lang="en-VN" dirty="0"/>
          </a:p>
        </p:txBody>
      </p:sp>
      <p:sp>
        <p:nvSpPr>
          <p:cNvPr id="3" name="Content Placeholder 2">
            <a:extLst>
              <a:ext uri="{FF2B5EF4-FFF2-40B4-BE49-F238E27FC236}">
                <a16:creationId xmlns:a16="http://schemas.microsoft.com/office/drawing/2014/main" id="{9D00908E-709D-1646-F8F9-3A3527098DD3}"/>
              </a:ext>
            </a:extLst>
          </p:cNvPr>
          <p:cNvSpPr>
            <a:spLocks noGrp="1"/>
          </p:cNvSpPr>
          <p:nvPr>
            <p:ph idx="1"/>
          </p:nvPr>
        </p:nvSpPr>
        <p:spPr>
          <a:xfrm>
            <a:off x="241301" y="1536867"/>
            <a:ext cx="10515600" cy="4351338"/>
          </a:xfrm>
        </p:spPr>
        <p:txBody>
          <a:bodyPr/>
          <a:lstStyle/>
          <a:p>
            <a:pPr marL="0" indent="0">
              <a:buNone/>
            </a:pPr>
            <a:r>
              <a:rPr lang="en-US" b="1" dirty="0">
                <a:solidFill>
                  <a:schemeClr val="accent1">
                    <a:lumMod val="75000"/>
                  </a:schemeClr>
                </a:solidFill>
              </a:rPr>
              <a:t>Line-based</a:t>
            </a:r>
          </a:p>
          <a:p>
            <a:endParaRPr lang="en-VN" dirty="0"/>
          </a:p>
        </p:txBody>
      </p:sp>
      <p:pic>
        <p:nvPicPr>
          <p:cNvPr id="4" name="Picture 3">
            <a:extLst>
              <a:ext uri="{FF2B5EF4-FFF2-40B4-BE49-F238E27FC236}">
                <a16:creationId xmlns:a16="http://schemas.microsoft.com/office/drawing/2014/main" id="{32098882-F435-AFA8-549F-DB2AAB45C4B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0359" y="1990386"/>
            <a:ext cx="8114941" cy="4319256"/>
          </a:xfrm>
          <a:prstGeom prst="rect">
            <a:avLst/>
          </a:prstGeom>
          <a:noFill/>
          <a:ln>
            <a:noFill/>
          </a:ln>
        </p:spPr>
      </p:pic>
      <p:sp>
        <p:nvSpPr>
          <p:cNvPr id="5" name="Arrow: Right 6">
            <a:extLst>
              <a:ext uri="{FF2B5EF4-FFF2-40B4-BE49-F238E27FC236}">
                <a16:creationId xmlns:a16="http://schemas.microsoft.com/office/drawing/2014/main" id="{B3F19357-CBA4-0E05-A039-7AA48F818BAA}"/>
              </a:ext>
            </a:extLst>
          </p:cNvPr>
          <p:cNvSpPr/>
          <p:nvPr/>
        </p:nvSpPr>
        <p:spPr>
          <a:xfrm rot="10800000">
            <a:off x="8475300" y="3617939"/>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C7D4D988-2C39-F71F-10C7-6CE8650CCF5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351643" y="1292743"/>
            <a:ext cx="2599056" cy="5016899"/>
          </a:xfrm>
          <a:prstGeom prst="rect">
            <a:avLst/>
          </a:prstGeom>
          <a:noFill/>
          <a:ln>
            <a:noFill/>
          </a:ln>
        </p:spPr>
      </p:pic>
    </p:spTree>
    <p:extLst>
      <p:ext uri="{BB962C8B-B14F-4D97-AF65-F5344CB8AC3E}">
        <p14:creationId xmlns:p14="http://schemas.microsoft.com/office/powerpoint/2010/main" val="36350164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32AD9-215D-27DF-4ABE-DF6A326E2FBD}"/>
              </a:ext>
            </a:extLst>
          </p:cNvPr>
          <p:cNvSpPr>
            <a:spLocks noGrp="1"/>
          </p:cNvSpPr>
          <p:nvPr>
            <p:ph type="title"/>
          </p:nvPr>
        </p:nvSpPr>
        <p:spPr>
          <a:xfrm>
            <a:off x="228599" y="91133"/>
            <a:ext cx="10515600" cy="1325563"/>
          </a:xfrm>
        </p:spPr>
        <p:txBody>
          <a:bodyPr/>
          <a:lstStyle/>
          <a:p>
            <a:r>
              <a:rPr lang="en-US" dirty="0">
                <a:solidFill>
                  <a:schemeClr val="accent1">
                    <a:lumMod val="75000"/>
                  </a:schemeClr>
                </a:solidFill>
                <a:latin typeface="Times New Roman" panose="02020603050405020304" pitchFamily="18" charset="0"/>
                <a:cs typeface="Times New Roman" panose="02020603050405020304" pitchFamily="18" charset="0"/>
              </a:rPr>
              <a:t>Grids</a:t>
            </a:r>
            <a:endParaRPr lang="en-VN" dirty="0"/>
          </a:p>
        </p:txBody>
      </p:sp>
      <p:sp>
        <p:nvSpPr>
          <p:cNvPr id="3" name="Content Placeholder 2">
            <a:extLst>
              <a:ext uri="{FF2B5EF4-FFF2-40B4-BE49-F238E27FC236}">
                <a16:creationId xmlns:a16="http://schemas.microsoft.com/office/drawing/2014/main" id="{46C573C1-9801-07E4-E821-EF53DF924B81}"/>
              </a:ext>
            </a:extLst>
          </p:cNvPr>
          <p:cNvSpPr>
            <a:spLocks noGrp="1"/>
          </p:cNvSpPr>
          <p:nvPr>
            <p:ph idx="1"/>
          </p:nvPr>
        </p:nvSpPr>
        <p:spPr>
          <a:xfrm>
            <a:off x="705224" y="1113088"/>
            <a:ext cx="7039428" cy="4351338"/>
          </a:xfrm>
        </p:spPr>
        <p:txBody>
          <a:bodyPr/>
          <a:lstStyle/>
          <a:p>
            <a:pPr marL="0" indent="0" algn="l">
              <a:buNone/>
            </a:pPr>
            <a:r>
              <a:rPr lang="en-US" b="1" dirty="0" err="1">
                <a:solidFill>
                  <a:schemeClr val="accent1">
                    <a:lumMod val="75000"/>
                  </a:schemeClr>
                </a:solidFill>
                <a:latin typeface="Times New Roman" panose="02020603050405020304" pitchFamily="18" charset="0"/>
                <a:cs typeface="Times New Roman" panose="02020603050405020304" pitchFamily="18" charset="0"/>
              </a:rPr>
              <a:t>Định</a:t>
            </a:r>
            <a:r>
              <a:rPr lang="en-US" b="1" dirty="0">
                <a:solidFill>
                  <a:schemeClr val="accent1">
                    <a:lumMod val="75000"/>
                  </a:schemeClr>
                </a:solidFill>
                <a:latin typeface="Times New Roman" panose="02020603050405020304" pitchFamily="18" charset="0"/>
                <a:cs typeface="Times New Roman" panose="02020603050405020304" pitchFamily="18" charset="0"/>
              </a:rPr>
              <a:t> </a:t>
            </a:r>
            <a:r>
              <a:rPr lang="en-US" b="1" dirty="0" err="1">
                <a:solidFill>
                  <a:schemeClr val="accent1">
                    <a:lumMod val="75000"/>
                  </a:schemeClr>
                </a:solidFill>
                <a:latin typeface="Times New Roman" panose="02020603050405020304" pitchFamily="18" charset="0"/>
                <a:cs typeface="Times New Roman" panose="02020603050405020304" pitchFamily="18" charset="0"/>
              </a:rPr>
              <a:t>vị</a:t>
            </a:r>
            <a:r>
              <a:rPr lang="en-US" b="1" dirty="0">
                <a:solidFill>
                  <a:schemeClr val="accent1">
                    <a:lumMod val="75000"/>
                  </a:schemeClr>
                </a:solidFill>
                <a:latin typeface="Times New Roman" panose="02020603050405020304" pitchFamily="18" charset="0"/>
                <a:cs typeface="Times New Roman" panose="02020603050405020304" pitchFamily="18" charset="0"/>
              </a:rPr>
              <a:t> </a:t>
            </a:r>
            <a:r>
              <a:rPr lang="en-US" b="1" dirty="0" err="1">
                <a:solidFill>
                  <a:schemeClr val="accent1">
                    <a:lumMod val="75000"/>
                  </a:schemeClr>
                </a:solidFill>
                <a:latin typeface="Times New Roman" panose="02020603050405020304" pitchFamily="18" charset="0"/>
                <a:cs typeface="Times New Roman" panose="02020603050405020304" pitchFamily="18" charset="0"/>
              </a:rPr>
              <a:t>với</a:t>
            </a:r>
            <a:r>
              <a:rPr lang="en-US" b="1" dirty="0">
                <a:solidFill>
                  <a:schemeClr val="accent1">
                    <a:lumMod val="75000"/>
                  </a:schemeClr>
                </a:solidFill>
                <a:latin typeface="Times New Roman" panose="02020603050405020304" pitchFamily="18" charset="0"/>
                <a:cs typeface="Times New Roman" panose="02020603050405020304" pitchFamily="18" charset="0"/>
              </a:rPr>
              <a:t> grid-template-areas</a:t>
            </a:r>
          </a:p>
          <a:p>
            <a:pPr algn="l">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S</a:t>
            </a:r>
            <a:r>
              <a:rPr lang="vi-VN" sz="2800" dirty="0">
                <a:latin typeface="Times New Roman" panose="02020603050405020304" pitchFamily="18" charset="0"/>
                <a:cs typeface="Times New Roman" panose="02020603050405020304" pitchFamily="18" charset="0"/>
              </a:rPr>
              <a:t>ắp xếp các mục trên </a:t>
            </a:r>
            <a:r>
              <a:rPr lang="en-US" sz="2800" dirty="0">
                <a:latin typeface="Times New Roman" panose="02020603050405020304" pitchFamily="18" charset="0"/>
                <a:cs typeface="Times New Roman" panose="02020603050405020304" pitchFamily="18" charset="0"/>
              </a:rPr>
              <a:t>grid</a:t>
            </a:r>
            <a:r>
              <a:rPr lang="vi-VN" sz="2800" dirty="0">
                <a:latin typeface="Times New Roman" panose="02020603050405020304" pitchFamily="18" charset="0"/>
                <a:cs typeface="Times New Roman" panose="02020603050405020304" pitchFamily="18" charset="0"/>
              </a:rPr>
              <a:t> sử dụng </a:t>
            </a:r>
            <a:r>
              <a:rPr lang="vi-VN" sz="2800" b="1" dirty="0">
                <a:latin typeface="Times New Roman" panose="02020603050405020304" pitchFamily="18" charset="0"/>
                <a:cs typeface="Times New Roman" panose="02020603050405020304" pitchFamily="18" charset="0"/>
              </a:rPr>
              <a:t>thuộc tính grid-template-areas </a:t>
            </a:r>
            <a:r>
              <a:rPr lang="vi-VN" sz="2800" dirty="0">
                <a:latin typeface="Times New Roman" panose="02020603050405020304" pitchFamily="18" charset="0"/>
                <a:cs typeface="Times New Roman" panose="02020603050405020304" pitchFamily="18" charset="0"/>
              </a:rPr>
              <a:t>và </a:t>
            </a:r>
            <a:r>
              <a:rPr lang="vi-VN" sz="2800" b="1" dirty="0">
                <a:latin typeface="Times New Roman" panose="02020603050405020304" pitchFamily="18" charset="0"/>
                <a:cs typeface="Times New Roman" panose="02020603050405020304" pitchFamily="18" charset="0"/>
              </a:rPr>
              <a:t>đặt tên cho các thành phần khác nhau</a:t>
            </a:r>
            <a:r>
              <a:rPr lang="vi-VN" sz="2800" dirty="0">
                <a:latin typeface="Times New Roman" panose="02020603050405020304" pitchFamily="18" charset="0"/>
                <a:cs typeface="Times New Roman" panose="02020603050405020304" pitchFamily="18" charset="0"/>
              </a:rPr>
              <a:t> trong thiết kế.</a:t>
            </a:r>
            <a:endParaRPr lang="en-US" sz="2800" dirty="0">
              <a:latin typeface="Times New Roman" panose="02020603050405020304" pitchFamily="18" charset="0"/>
              <a:cs typeface="Times New Roman" panose="02020603050405020304" pitchFamily="18" charset="0"/>
            </a:endParaRPr>
          </a:p>
          <a:p>
            <a:endParaRPr lang="en-VN" dirty="0"/>
          </a:p>
        </p:txBody>
      </p:sp>
      <p:pic>
        <p:nvPicPr>
          <p:cNvPr id="4" name="Picture 3">
            <a:extLst>
              <a:ext uri="{FF2B5EF4-FFF2-40B4-BE49-F238E27FC236}">
                <a16:creationId xmlns:a16="http://schemas.microsoft.com/office/drawing/2014/main" id="{14D06B61-CB9A-EAD9-698F-8D88ECB94AE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36163" y="3180469"/>
            <a:ext cx="6410180" cy="3405305"/>
          </a:xfrm>
          <a:prstGeom prst="rect">
            <a:avLst/>
          </a:prstGeom>
          <a:noFill/>
          <a:ln>
            <a:noFill/>
          </a:ln>
        </p:spPr>
      </p:pic>
      <p:sp>
        <p:nvSpPr>
          <p:cNvPr id="5" name="Arrow: Right 6">
            <a:extLst>
              <a:ext uri="{FF2B5EF4-FFF2-40B4-BE49-F238E27FC236}">
                <a16:creationId xmlns:a16="http://schemas.microsoft.com/office/drawing/2014/main" id="{969C7468-E4FF-C3A1-DD92-BDF2427500F0}"/>
              </a:ext>
            </a:extLst>
          </p:cNvPr>
          <p:cNvSpPr/>
          <p:nvPr/>
        </p:nvSpPr>
        <p:spPr>
          <a:xfrm rot="10800000">
            <a:off x="7133044" y="4231182"/>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02EB864E-D7BA-24F1-73A0-655029CB15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42960" y="91133"/>
            <a:ext cx="3520441" cy="6154618"/>
          </a:xfrm>
          <a:prstGeom prst="rect">
            <a:avLst/>
          </a:prstGeom>
          <a:noFill/>
          <a:ln>
            <a:noFill/>
          </a:ln>
        </p:spPr>
      </p:pic>
    </p:spTree>
    <p:extLst>
      <p:ext uri="{BB962C8B-B14F-4D97-AF65-F5344CB8AC3E}">
        <p14:creationId xmlns:p14="http://schemas.microsoft.com/office/powerpoint/2010/main" val="20278703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21FD-F777-CC36-F3CF-D824489CBE37}"/>
              </a:ext>
            </a:extLst>
          </p:cNvPr>
          <p:cNvSpPr>
            <a:spLocks noGrp="1"/>
          </p:cNvSpPr>
          <p:nvPr>
            <p:ph type="title"/>
          </p:nvPr>
        </p:nvSpPr>
        <p:spPr/>
        <p:txBody>
          <a:bodyPr/>
          <a:lstStyle/>
          <a:p>
            <a:r>
              <a:rPr lang="en-US" dirty="0">
                <a:solidFill>
                  <a:schemeClr val="accent1">
                    <a:lumMod val="75000"/>
                  </a:schemeClr>
                </a:solidFill>
                <a:latin typeface="Times New Roman" panose="02020603050405020304" pitchFamily="18" charset="0"/>
                <a:cs typeface="Times New Roman" panose="02020603050405020304" pitchFamily="18" charset="0"/>
              </a:rPr>
              <a:t>Grids</a:t>
            </a:r>
            <a:endParaRPr lang="en-VN" dirty="0"/>
          </a:p>
        </p:txBody>
      </p:sp>
      <p:sp>
        <p:nvSpPr>
          <p:cNvPr id="3" name="Content Placeholder 2">
            <a:extLst>
              <a:ext uri="{FF2B5EF4-FFF2-40B4-BE49-F238E27FC236}">
                <a16:creationId xmlns:a16="http://schemas.microsoft.com/office/drawing/2014/main" id="{C4DB4A81-7346-EC8E-B0EB-6E51B165B411}"/>
              </a:ext>
            </a:extLst>
          </p:cNvPr>
          <p:cNvSpPr>
            <a:spLocks noGrp="1"/>
          </p:cNvSpPr>
          <p:nvPr>
            <p:ph idx="1"/>
          </p:nvPr>
        </p:nvSpPr>
        <p:spPr>
          <a:xfrm>
            <a:off x="320842" y="1464677"/>
            <a:ext cx="3902242" cy="4351338"/>
          </a:xfrm>
        </p:spPr>
        <p:txBody>
          <a:bodyPr/>
          <a:lstStyle/>
          <a:p>
            <a:pPr marL="0" indent="0" algn="just">
              <a:buNone/>
            </a:pPr>
            <a:r>
              <a:rPr lang="en-US" b="1" dirty="0">
                <a:solidFill>
                  <a:schemeClr val="accent1">
                    <a:lumMod val="75000"/>
                  </a:schemeClr>
                </a:solidFill>
                <a:latin typeface="Times New Roman" panose="02020603050405020304" pitchFamily="18" charset="0"/>
                <a:cs typeface="Times New Roman" panose="02020603050405020304" pitchFamily="18" charset="0"/>
              </a:rPr>
              <a:t>Grid framework</a:t>
            </a:r>
          </a:p>
          <a:p>
            <a:pPr algn="just">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Có xu hướng dựa trên grid có 12 hoặc 16 cột.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a:t>
            </a:r>
            <a:r>
              <a:rPr lang="vi-VN" dirty="0">
                <a:latin typeface="Times New Roman" panose="02020603050405020304" pitchFamily="18" charset="0"/>
                <a:cs typeface="Times New Roman" panose="02020603050405020304" pitchFamily="18" charset="0"/>
              </a:rPr>
              <a:t>ách hoạt động của grid có 12 cột như sau</a:t>
            </a:r>
            <a:r>
              <a:rPr lang="en-US" dirty="0">
                <a:latin typeface="Times New Roman" panose="02020603050405020304" pitchFamily="18" charset="0"/>
                <a:cs typeface="Times New Roman" panose="02020603050405020304" pitchFamily="18" charset="0"/>
              </a:rPr>
              <a:t>:</a:t>
            </a:r>
          </a:p>
          <a:p>
            <a:endParaRPr lang="en-VN" dirty="0"/>
          </a:p>
        </p:txBody>
      </p:sp>
      <p:pic>
        <p:nvPicPr>
          <p:cNvPr id="4" name="Picture 3">
            <a:extLst>
              <a:ext uri="{FF2B5EF4-FFF2-40B4-BE49-F238E27FC236}">
                <a16:creationId xmlns:a16="http://schemas.microsoft.com/office/drawing/2014/main" id="{5D8A7B0C-7AB3-DB76-EAC0-EB5E83FF1FD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07263" y="2907459"/>
            <a:ext cx="7999846" cy="3950541"/>
          </a:xfrm>
          <a:prstGeom prst="rect">
            <a:avLst/>
          </a:prstGeom>
          <a:noFill/>
          <a:ln>
            <a:noFill/>
          </a:ln>
        </p:spPr>
      </p:pic>
    </p:spTree>
    <p:extLst>
      <p:ext uri="{BB962C8B-B14F-4D97-AF65-F5344CB8AC3E}">
        <p14:creationId xmlns:p14="http://schemas.microsoft.com/office/powerpoint/2010/main" val="20281214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2460-7ED1-A08B-1210-9A826D0BC527}"/>
              </a:ext>
            </a:extLst>
          </p:cNvPr>
          <p:cNvSpPr>
            <a:spLocks noGrp="1"/>
          </p:cNvSpPr>
          <p:nvPr>
            <p:ph type="title"/>
          </p:nvPr>
        </p:nvSpPr>
        <p:spPr/>
        <p:txBody>
          <a:bodyPr/>
          <a:lstStyle/>
          <a:p>
            <a:r>
              <a:rPr lang="en-US" dirty="0">
                <a:solidFill>
                  <a:srgbClr val="FF0000"/>
                </a:solidFill>
                <a:latin typeface="Times New Roman" panose="02020603050405020304" pitchFamily="18" charset="0"/>
                <a:cs typeface="Times New Roman" panose="02020603050405020304" pitchFamily="18" charset="0"/>
              </a:rPr>
              <a:t>Floats</a:t>
            </a:r>
            <a:endParaRPr lang="en-VN"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309654-3557-E7A9-755B-8108CDB7CB48}"/>
              </a:ext>
            </a:extLst>
          </p:cNvPr>
          <p:cNvSpPr>
            <a:spLocks noGrp="1"/>
          </p:cNvSpPr>
          <p:nvPr>
            <p:ph idx="1"/>
          </p:nvPr>
        </p:nvSpPr>
        <p:spPr/>
        <p:txBody>
          <a:bodyPr/>
          <a:lstStyle/>
          <a:p>
            <a:r>
              <a:rPr lang="en-US" sz="2800" dirty="0" err="1">
                <a:solidFill>
                  <a:schemeClr val="accent4">
                    <a:lumMod val="50000"/>
                  </a:schemeClr>
                </a:solidFill>
                <a:latin typeface="Times New Roman" panose="02020603050405020304" pitchFamily="18" charset="0"/>
                <a:cs typeface="Times New Roman" panose="02020603050405020304" pitchFamily="18" charset="0"/>
              </a:rPr>
              <a:t>Công</a:t>
            </a:r>
            <a:r>
              <a:rPr lang="en-US" sz="2800" dirty="0">
                <a:solidFill>
                  <a:schemeClr val="accent4">
                    <a:lumMod val="50000"/>
                  </a:schemeClr>
                </a:solidFill>
                <a:latin typeface="Times New Roman" panose="02020603050405020304" pitchFamily="18" charset="0"/>
                <a:cs typeface="Times New Roman" panose="02020603050405020304" pitchFamily="18" charset="0"/>
              </a:rPr>
              <a:t> </a:t>
            </a:r>
            <a:r>
              <a:rPr lang="en-US" sz="2800" dirty="0" err="1">
                <a:solidFill>
                  <a:schemeClr val="accent4">
                    <a:lumMod val="50000"/>
                  </a:schemeClr>
                </a:solidFill>
                <a:latin typeface="Times New Roman" panose="02020603050405020304" pitchFamily="18" charset="0"/>
                <a:cs typeface="Times New Roman" panose="02020603050405020304" pitchFamily="18" charset="0"/>
              </a:rPr>
              <a:t>dụng</a:t>
            </a:r>
            <a:endParaRPr lang="en-US" sz="2800" dirty="0">
              <a:solidFill>
                <a:schemeClr val="accent4">
                  <a:lumMod val="50000"/>
                </a:schemeClr>
              </a:solidFill>
              <a:latin typeface="Times New Roman" panose="02020603050405020304" pitchFamily="18" charset="0"/>
              <a:cs typeface="Times New Roman" panose="02020603050405020304" pitchFamily="18" charset="0"/>
            </a:endParaRPr>
          </a:p>
          <a:p>
            <a:r>
              <a:rPr lang="en-US" sz="2800" dirty="0">
                <a:solidFill>
                  <a:schemeClr val="accent4">
                    <a:lumMod val="50000"/>
                  </a:schemeClr>
                </a:solidFill>
                <a:latin typeface="Times New Roman" panose="02020603050405020304" pitchFamily="18" charset="0"/>
                <a:cs typeface="Times New Roman" panose="02020603050405020304" pitchFamily="18" charset="0"/>
              </a:rPr>
              <a:t>Simple float</a:t>
            </a:r>
          </a:p>
          <a:p>
            <a:r>
              <a:rPr lang="en-US" sz="2800" dirty="0">
                <a:solidFill>
                  <a:schemeClr val="accent4">
                    <a:lumMod val="50000"/>
                  </a:schemeClr>
                </a:solidFill>
                <a:latin typeface="Times New Roman" panose="02020603050405020304" pitchFamily="18" charset="0"/>
                <a:cs typeface="Times New Roman" panose="02020603050405020304" pitchFamily="18" charset="0"/>
              </a:rPr>
              <a:t>Clearing floats</a:t>
            </a:r>
          </a:p>
          <a:p>
            <a:endParaRPr lang="en-VN" dirty="0"/>
          </a:p>
        </p:txBody>
      </p:sp>
    </p:spTree>
    <p:extLst>
      <p:ext uri="{BB962C8B-B14F-4D97-AF65-F5344CB8AC3E}">
        <p14:creationId xmlns:p14="http://schemas.microsoft.com/office/powerpoint/2010/main" val="40980611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9BCD9-2AF6-0334-1E84-F391B515B3D2}"/>
              </a:ext>
            </a:extLst>
          </p:cNvPr>
          <p:cNvSpPr>
            <a:spLocks noGrp="1"/>
          </p:cNvSpPr>
          <p:nvPr>
            <p:ph type="title"/>
          </p:nvPr>
        </p:nvSpPr>
        <p:spPr/>
        <p:txBody>
          <a:bodyPr/>
          <a:lstStyle/>
          <a:p>
            <a:r>
              <a:rPr lang="en-US" dirty="0">
                <a:solidFill>
                  <a:srgbClr val="FF0000"/>
                </a:solidFill>
                <a:latin typeface="Times New Roman" panose="02020603050405020304" pitchFamily="18" charset="0"/>
                <a:cs typeface="Times New Roman" panose="02020603050405020304" pitchFamily="18" charset="0"/>
              </a:rPr>
              <a:t>Floats</a:t>
            </a:r>
            <a:endParaRPr lang="en-VN" dirty="0"/>
          </a:p>
        </p:txBody>
      </p:sp>
      <p:sp>
        <p:nvSpPr>
          <p:cNvPr id="3" name="Content Placeholder 2">
            <a:extLst>
              <a:ext uri="{FF2B5EF4-FFF2-40B4-BE49-F238E27FC236}">
                <a16:creationId xmlns:a16="http://schemas.microsoft.com/office/drawing/2014/main" id="{F73306BB-EEB2-3BC6-76D2-FFB22695C585}"/>
              </a:ext>
            </a:extLst>
          </p:cNvPr>
          <p:cNvSpPr>
            <a:spLocks noGrp="1"/>
          </p:cNvSpPr>
          <p:nvPr>
            <p:ph idx="1"/>
          </p:nvPr>
        </p:nvSpPr>
        <p:spPr/>
        <p:txBody>
          <a:bodyPr/>
          <a:lstStyle/>
          <a:p>
            <a:endParaRPr lang="en-VN"/>
          </a:p>
        </p:txBody>
      </p:sp>
      <p:pic>
        <p:nvPicPr>
          <p:cNvPr id="5" name="Picture 4" descr="A blue rectangular box with white text&#10;&#10;Description automatically generated">
            <a:extLst>
              <a:ext uri="{FF2B5EF4-FFF2-40B4-BE49-F238E27FC236}">
                <a16:creationId xmlns:a16="http://schemas.microsoft.com/office/drawing/2014/main" id="{C8862000-75A7-DA93-69D8-BAA91DDFE1AB}"/>
              </a:ext>
            </a:extLst>
          </p:cNvPr>
          <p:cNvPicPr>
            <a:picLocks noChangeAspect="1"/>
          </p:cNvPicPr>
          <p:nvPr/>
        </p:nvPicPr>
        <p:blipFill>
          <a:blip r:embed="rId2"/>
          <a:stretch>
            <a:fillRect/>
          </a:stretch>
        </p:blipFill>
        <p:spPr>
          <a:xfrm>
            <a:off x="697832" y="1544565"/>
            <a:ext cx="10775007" cy="4531382"/>
          </a:xfrm>
          <a:prstGeom prst="rect">
            <a:avLst/>
          </a:prstGeom>
        </p:spPr>
      </p:pic>
    </p:spTree>
    <p:extLst>
      <p:ext uri="{BB962C8B-B14F-4D97-AF65-F5344CB8AC3E}">
        <p14:creationId xmlns:p14="http://schemas.microsoft.com/office/powerpoint/2010/main" val="1529492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8526B-EC04-03DE-DE53-6B3C130A41E9}"/>
              </a:ext>
            </a:extLst>
          </p:cNvPr>
          <p:cNvSpPr>
            <a:spLocks noGrp="1"/>
          </p:cNvSpPr>
          <p:nvPr>
            <p:ph type="title"/>
          </p:nvPr>
        </p:nvSpPr>
        <p:spPr/>
        <p:txBody>
          <a:bodyPr/>
          <a:lstStyle/>
          <a:p>
            <a:r>
              <a:rPr lang="en-US" dirty="0">
                <a:solidFill>
                  <a:srgbClr val="FF0000"/>
                </a:solidFill>
                <a:latin typeface="Times New Roman" panose="02020603050405020304" pitchFamily="18" charset="0"/>
                <a:cs typeface="Times New Roman" panose="02020603050405020304" pitchFamily="18" charset="0"/>
              </a:rPr>
              <a:t>Floats</a:t>
            </a:r>
            <a:endParaRPr lang="en-VN" dirty="0"/>
          </a:p>
        </p:txBody>
      </p:sp>
      <p:sp>
        <p:nvSpPr>
          <p:cNvPr id="3" name="Content Placeholder 2">
            <a:extLst>
              <a:ext uri="{FF2B5EF4-FFF2-40B4-BE49-F238E27FC236}">
                <a16:creationId xmlns:a16="http://schemas.microsoft.com/office/drawing/2014/main" id="{9882BDDE-BF62-383D-8733-E87FF2771ECB}"/>
              </a:ext>
            </a:extLst>
          </p:cNvPr>
          <p:cNvSpPr>
            <a:spLocks noGrp="1"/>
          </p:cNvSpPr>
          <p:nvPr>
            <p:ph idx="1"/>
          </p:nvPr>
        </p:nvSpPr>
        <p:spPr/>
        <p:txBody>
          <a:bodyPr/>
          <a:lstStyle/>
          <a:p>
            <a:pPr marL="0" indent="0">
              <a:buNone/>
            </a:pPr>
            <a:r>
              <a:rPr lang="en-US" b="1" dirty="0">
                <a:solidFill>
                  <a:schemeClr val="accent1">
                    <a:lumMod val="75000"/>
                  </a:schemeClr>
                </a:solidFill>
                <a:latin typeface="Times New Roman" panose="02020603050405020304" pitchFamily="18" charset="0"/>
                <a:cs typeface="Times New Roman" panose="02020603050405020304" pitchFamily="18" charset="0"/>
              </a:rPr>
              <a:t>b. Simple float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V</a:t>
            </a:r>
            <a:r>
              <a:rPr lang="vi-VN" dirty="0">
                <a:latin typeface="Times New Roman" panose="02020603050405020304" pitchFamily="18" charset="0"/>
                <a:cs typeface="Times New Roman" panose="02020603050405020304" pitchFamily="18" charset="0"/>
              </a:rPr>
              <a:t>í dụ đơn giản làm nổi một khối văn bản xung quanh một phần tử</a:t>
            </a:r>
            <a:r>
              <a:rPr lang="en-US" dirty="0">
                <a:latin typeface="Times New Roman" panose="02020603050405020304" pitchFamily="18" charset="0"/>
                <a:cs typeface="Times New Roman" panose="02020603050405020304" pitchFamily="18" charset="0"/>
              </a:rPr>
              <a:t>.</a:t>
            </a:r>
          </a:p>
          <a:p>
            <a:endParaRPr lang="en-VN" dirty="0"/>
          </a:p>
        </p:txBody>
      </p:sp>
      <p:pic>
        <p:nvPicPr>
          <p:cNvPr id="4" name="Picture 3">
            <a:extLst>
              <a:ext uri="{FF2B5EF4-FFF2-40B4-BE49-F238E27FC236}">
                <a16:creationId xmlns:a16="http://schemas.microsoft.com/office/drawing/2014/main" id="{114C9DBD-B236-2809-5DB0-11643E6F58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1133" y="3573537"/>
            <a:ext cx="11749733" cy="2919338"/>
          </a:xfrm>
          <a:prstGeom prst="rect">
            <a:avLst/>
          </a:prstGeom>
          <a:noFill/>
          <a:ln>
            <a:noFill/>
          </a:ln>
        </p:spPr>
      </p:pic>
    </p:spTree>
    <p:extLst>
      <p:ext uri="{BB962C8B-B14F-4D97-AF65-F5344CB8AC3E}">
        <p14:creationId xmlns:p14="http://schemas.microsoft.com/office/powerpoint/2010/main" val="14457052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D9D6C-2B5D-D371-7A9E-9EB8FD745927}"/>
              </a:ext>
            </a:extLst>
          </p:cNvPr>
          <p:cNvSpPr>
            <a:spLocks noGrp="1"/>
          </p:cNvSpPr>
          <p:nvPr>
            <p:ph type="title"/>
          </p:nvPr>
        </p:nvSpPr>
        <p:spPr/>
        <p:txBody>
          <a:bodyPr/>
          <a:lstStyle/>
          <a:p>
            <a:r>
              <a:rPr lang="en-US" dirty="0">
                <a:solidFill>
                  <a:srgbClr val="FF0000"/>
                </a:solidFill>
                <a:latin typeface="Times New Roman" panose="02020603050405020304" pitchFamily="18" charset="0"/>
                <a:cs typeface="Times New Roman" panose="02020603050405020304" pitchFamily="18" charset="0"/>
              </a:rPr>
              <a:t>Floats</a:t>
            </a:r>
            <a:endParaRPr lang="en-VN" dirty="0"/>
          </a:p>
        </p:txBody>
      </p:sp>
      <p:sp>
        <p:nvSpPr>
          <p:cNvPr id="3" name="Content Placeholder 2">
            <a:extLst>
              <a:ext uri="{FF2B5EF4-FFF2-40B4-BE49-F238E27FC236}">
                <a16:creationId xmlns:a16="http://schemas.microsoft.com/office/drawing/2014/main" id="{6B3FC52D-90F9-B3CD-40AD-56140AEAB62C}"/>
              </a:ext>
            </a:extLst>
          </p:cNvPr>
          <p:cNvSpPr>
            <a:spLocks noGrp="1"/>
          </p:cNvSpPr>
          <p:nvPr>
            <p:ph idx="1"/>
          </p:nvPr>
        </p:nvSpPr>
        <p:spPr/>
        <p:txBody>
          <a:bodyPr/>
          <a:lstStyle/>
          <a:p>
            <a:pPr marL="0" indent="0">
              <a:buNone/>
            </a:pPr>
            <a:r>
              <a:rPr lang="en-US" b="1" dirty="0">
                <a:solidFill>
                  <a:schemeClr val="accent1">
                    <a:lumMod val="75000"/>
                  </a:schemeClr>
                </a:solidFill>
                <a:latin typeface="Times New Roman" panose="02020603050405020304" pitchFamily="18" charset="0"/>
                <a:cs typeface="Times New Roman" panose="02020603050405020304" pitchFamily="18" charset="0"/>
              </a:rPr>
              <a:t>b. Simple float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V</a:t>
            </a:r>
            <a:r>
              <a:rPr lang="vi-VN" dirty="0">
                <a:latin typeface="Times New Roman" panose="02020603050405020304" pitchFamily="18" charset="0"/>
                <a:cs typeface="Times New Roman" panose="02020603050405020304" pitchFamily="18" charset="0"/>
              </a:rPr>
              <a:t>í dụ đơn giản làm nổi một khối văn bản xung quanh một phần tử</a:t>
            </a:r>
            <a:r>
              <a:rPr lang="en-US" dirty="0">
                <a:latin typeface="Times New Roman" panose="02020603050405020304" pitchFamily="18" charset="0"/>
                <a:cs typeface="Times New Roman" panose="02020603050405020304" pitchFamily="18" charset="0"/>
              </a:rPr>
              <a:t>.</a:t>
            </a:r>
          </a:p>
          <a:p>
            <a:endParaRPr lang="en-VN" dirty="0"/>
          </a:p>
        </p:txBody>
      </p:sp>
      <p:pic>
        <p:nvPicPr>
          <p:cNvPr id="5" name="Picture 4" descr="A close-up of a computer code&#10;&#10;Description automatically generated">
            <a:extLst>
              <a:ext uri="{FF2B5EF4-FFF2-40B4-BE49-F238E27FC236}">
                <a16:creationId xmlns:a16="http://schemas.microsoft.com/office/drawing/2014/main" id="{02761C19-B53B-AD3E-7910-ED1262525EFA}"/>
              </a:ext>
            </a:extLst>
          </p:cNvPr>
          <p:cNvPicPr>
            <a:picLocks noChangeAspect="1"/>
          </p:cNvPicPr>
          <p:nvPr/>
        </p:nvPicPr>
        <p:blipFill>
          <a:blip r:embed="rId2"/>
          <a:stretch>
            <a:fillRect/>
          </a:stretch>
        </p:blipFill>
        <p:spPr>
          <a:xfrm>
            <a:off x="1912018" y="3429000"/>
            <a:ext cx="8641682" cy="2658979"/>
          </a:xfrm>
          <a:prstGeom prst="rect">
            <a:avLst/>
          </a:prstGeom>
        </p:spPr>
      </p:pic>
    </p:spTree>
    <p:extLst>
      <p:ext uri="{BB962C8B-B14F-4D97-AF65-F5344CB8AC3E}">
        <p14:creationId xmlns:p14="http://schemas.microsoft.com/office/powerpoint/2010/main" val="32264223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86AE9-1199-B1E9-FA79-0EF09338361D}"/>
              </a:ext>
            </a:extLst>
          </p:cNvPr>
          <p:cNvSpPr>
            <a:spLocks noGrp="1"/>
          </p:cNvSpPr>
          <p:nvPr>
            <p:ph type="title"/>
          </p:nvPr>
        </p:nvSpPr>
        <p:spPr/>
        <p:txBody>
          <a:bodyPr/>
          <a:lstStyle/>
          <a:p>
            <a:r>
              <a:rPr lang="en-US" dirty="0">
                <a:solidFill>
                  <a:srgbClr val="FF0000"/>
                </a:solidFill>
                <a:latin typeface="Times New Roman" panose="02020603050405020304" pitchFamily="18" charset="0"/>
                <a:cs typeface="Times New Roman" panose="02020603050405020304" pitchFamily="18" charset="0"/>
              </a:rPr>
              <a:t>Floats</a:t>
            </a:r>
            <a:endParaRPr lang="en-VN" dirty="0"/>
          </a:p>
        </p:txBody>
      </p:sp>
      <p:sp>
        <p:nvSpPr>
          <p:cNvPr id="3" name="Content Placeholder 2">
            <a:extLst>
              <a:ext uri="{FF2B5EF4-FFF2-40B4-BE49-F238E27FC236}">
                <a16:creationId xmlns:a16="http://schemas.microsoft.com/office/drawing/2014/main" id="{A4FAF474-514A-CD2B-AE73-B4E00E22F6DF}"/>
              </a:ext>
            </a:extLst>
          </p:cNvPr>
          <p:cNvSpPr>
            <a:spLocks noGrp="1"/>
          </p:cNvSpPr>
          <p:nvPr>
            <p:ph idx="1"/>
          </p:nvPr>
        </p:nvSpPr>
        <p:spPr>
          <a:xfrm>
            <a:off x="637674" y="1690688"/>
            <a:ext cx="2514600" cy="4486275"/>
          </a:xfrm>
        </p:spPr>
        <p:txBody>
          <a:bodyPr/>
          <a:lstStyle/>
          <a:p>
            <a:pPr marL="0" indent="0" algn="just">
              <a:buNone/>
            </a:pPr>
            <a:r>
              <a:rPr lang="en-US" b="1" dirty="0">
                <a:solidFill>
                  <a:schemeClr val="accent1">
                    <a:lumMod val="75000"/>
                  </a:schemeClr>
                </a:solidFill>
                <a:latin typeface="Times New Roman" panose="02020603050405020304" pitchFamily="18" charset="0"/>
                <a:cs typeface="Times New Roman" panose="02020603050405020304" pitchFamily="18" charset="0"/>
              </a:rPr>
              <a:t>b. Simple float</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V</a:t>
            </a:r>
            <a:r>
              <a:rPr lang="vi-VN" dirty="0">
                <a:latin typeface="Times New Roman" panose="02020603050405020304" pitchFamily="18" charset="0"/>
                <a:cs typeface="Times New Roman" panose="02020603050405020304" pitchFamily="18" charset="0"/>
              </a:rPr>
              <a:t>í dụ đơn giản làm nổi một khối văn bản xung quanh một phần tử</a:t>
            </a:r>
            <a:r>
              <a:rPr lang="en-US" dirty="0">
                <a:latin typeface="Times New Roman" panose="02020603050405020304" pitchFamily="18" charset="0"/>
                <a:cs typeface="Times New Roman" panose="02020603050405020304" pitchFamily="18" charset="0"/>
              </a:rPr>
              <a:t>.</a:t>
            </a:r>
          </a:p>
          <a:p>
            <a:endParaRPr lang="en-VN" dirty="0"/>
          </a:p>
        </p:txBody>
      </p:sp>
      <p:pic>
        <p:nvPicPr>
          <p:cNvPr id="4" name="Picture 3">
            <a:extLst>
              <a:ext uri="{FF2B5EF4-FFF2-40B4-BE49-F238E27FC236}">
                <a16:creationId xmlns:a16="http://schemas.microsoft.com/office/drawing/2014/main" id="{A888C449-5447-7A12-3501-F07D15D9F59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45238" y="1470313"/>
            <a:ext cx="8814414" cy="4718682"/>
          </a:xfrm>
          <a:prstGeom prst="rect">
            <a:avLst/>
          </a:prstGeom>
          <a:noFill/>
          <a:ln>
            <a:noFill/>
          </a:ln>
        </p:spPr>
      </p:pic>
    </p:spTree>
    <p:extLst>
      <p:ext uri="{BB962C8B-B14F-4D97-AF65-F5344CB8AC3E}">
        <p14:creationId xmlns:p14="http://schemas.microsoft.com/office/powerpoint/2010/main" val="27781942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90AB-9305-2E9B-B5EE-A77EF922D914}"/>
              </a:ext>
            </a:extLst>
          </p:cNvPr>
          <p:cNvSpPr>
            <a:spLocks noGrp="1"/>
          </p:cNvSpPr>
          <p:nvPr>
            <p:ph type="title"/>
          </p:nvPr>
        </p:nvSpPr>
        <p:spPr/>
        <p:txBody>
          <a:bodyPr/>
          <a:lstStyle/>
          <a:p>
            <a:r>
              <a:rPr lang="en-US" dirty="0">
                <a:solidFill>
                  <a:srgbClr val="FF0000"/>
                </a:solidFill>
                <a:latin typeface="Times New Roman" panose="02020603050405020304" pitchFamily="18" charset="0"/>
                <a:cs typeface="Times New Roman" panose="02020603050405020304" pitchFamily="18" charset="0"/>
              </a:rPr>
              <a:t>Floats</a:t>
            </a:r>
            <a:endParaRPr lang="en-VN" dirty="0"/>
          </a:p>
        </p:txBody>
      </p:sp>
      <p:sp>
        <p:nvSpPr>
          <p:cNvPr id="5" name="TextBox 4">
            <a:extLst>
              <a:ext uri="{FF2B5EF4-FFF2-40B4-BE49-F238E27FC236}">
                <a16:creationId xmlns:a16="http://schemas.microsoft.com/office/drawing/2014/main" id="{A69C1143-A61C-06E2-FFA3-DCDC420EC55F}"/>
              </a:ext>
            </a:extLst>
          </p:cNvPr>
          <p:cNvSpPr txBox="1"/>
          <p:nvPr/>
        </p:nvSpPr>
        <p:spPr>
          <a:xfrm>
            <a:off x="649705" y="1876925"/>
            <a:ext cx="10852484" cy="1200329"/>
          </a:xfrm>
          <a:prstGeom prst="rect">
            <a:avLst/>
          </a:prstGeom>
          <a:noFill/>
        </p:spPr>
        <p:txBody>
          <a:bodyPr wrap="square">
            <a:spAutoFit/>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b. Simple float</a:t>
            </a:r>
          </a:p>
          <a:p>
            <a:pPr>
              <a:buFont typeface="Wingdings" panose="05000000000000000000" pitchFamily="2" charset="2"/>
              <a:buChar char="§"/>
            </a:pP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special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tiên</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Sau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CSS </a:t>
            </a: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tắc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nền</a:t>
            </a:r>
            <a:r>
              <a:rPr lang="en-US" dirty="0"/>
              <a:t>.</a:t>
            </a:r>
          </a:p>
        </p:txBody>
      </p:sp>
      <p:pic>
        <p:nvPicPr>
          <p:cNvPr id="6" name="Picture 5">
            <a:extLst>
              <a:ext uri="{FF2B5EF4-FFF2-40B4-BE49-F238E27FC236}">
                <a16:creationId xmlns:a16="http://schemas.microsoft.com/office/drawing/2014/main" id="{C2F86DFF-B60A-97F1-2D24-961850BA858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294655" y="1567596"/>
            <a:ext cx="5247640" cy="2254268"/>
          </a:xfrm>
          <a:prstGeom prst="rect">
            <a:avLst/>
          </a:prstGeom>
          <a:noFill/>
          <a:ln>
            <a:noFill/>
          </a:ln>
        </p:spPr>
      </p:pic>
    </p:spTree>
    <p:extLst>
      <p:ext uri="{BB962C8B-B14F-4D97-AF65-F5344CB8AC3E}">
        <p14:creationId xmlns:p14="http://schemas.microsoft.com/office/powerpoint/2010/main" val="42399740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3A3C-87EA-CA49-A5B1-56C9BDB89665}"/>
              </a:ext>
            </a:extLst>
          </p:cNvPr>
          <p:cNvSpPr>
            <a:spLocks noGrp="1"/>
          </p:cNvSpPr>
          <p:nvPr>
            <p:ph type="title"/>
          </p:nvPr>
        </p:nvSpPr>
        <p:spPr/>
        <p:txBody>
          <a:bodyPr/>
          <a:lstStyle/>
          <a:p>
            <a:r>
              <a:rPr lang="en-US" dirty="0">
                <a:solidFill>
                  <a:srgbClr val="FF0000"/>
                </a:solidFill>
                <a:latin typeface="Times New Roman" panose="02020603050405020304" pitchFamily="18" charset="0"/>
                <a:cs typeface="Times New Roman" panose="02020603050405020304" pitchFamily="18" charset="0"/>
              </a:rPr>
              <a:t>Floats</a:t>
            </a:r>
            <a:endParaRPr lang="en-VN" dirty="0"/>
          </a:p>
        </p:txBody>
      </p:sp>
      <p:sp>
        <p:nvSpPr>
          <p:cNvPr id="3" name="Content Placeholder 2">
            <a:extLst>
              <a:ext uri="{FF2B5EF4-FFF2-40B4-BE49-F238E27FC236}">
                <a16:creationId xmlns:a16="http://schemas.microsoft.com/office/drawing/2014/main" id="{9740C43E-F8B6-411E-7C63-10615A2D421A}"/>
              </a:ext>
            </a:extLst>
          </p:cNvPr>
          <p:cNvSpPr>
            <a:spLocks noGrp="1"/>
          </p:cNvSpPr>
          <p:nvPr>
            <p:ph idx="1"/>
          </p:nvPr>
        </p:nvSpPr>
        <p:spPr/>
        <p:txBody>
          <a:bodyPr/>
          <a:lstStyle/>
          <a:p>
            <a:pPr marL="0" indent="0">
              <a:buNone/>
            </a:pPr>
            <a:r>
              <a:rPr lang="en-US" b="1" dirty="0">
                <a:solidFill>
                  <a:schemeClr val="accent1">
                    <a:lumMod val="75000"/>
                  </a:schemeClr>
                </a:solidFill>
              </a:rPr>
              <a:t>b. Simple float</a:t>
            </a:r>
          </a:p>
          <a:p>
            <a:endParaRPr lang="en-VN" dirty="0"/>
          </a:p>
        </p:txBody>
      </p:sp>
      <p:pic>
        <p:nvPicPr>
          <p:cNvPr id="4" name="Picture 3">
            <a:extLst>
              <a:ext uri="{FF2B5EF4-FFF2-40B4-BE49-F238E27FC236}">
                <a16:creationId xmlns:a16="http://schemas.microsoft.com/office/drawing/2014/main" id="{95E5BFFF-9A5D-30CA-BD6B-5AF8864525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34950" y="1894521"/>
            <a:ext cx="7418850" cy="4405347"/>
          </a:xfrm>
          <a:prstGeom prst="rect">
            <a:avLst/>
          </a:prstGeom>
          <a:noFill/>
          <a:ln>
            <a:noFill/>
          </a:ln>
        </p:spPr>
      </p:pic>
    </p:spTree>
    <p:extLst>
      <p:ext uri="{BB962C8B-B14F-4D97-AF65-F5344CB8AC3E}">
        <p14:creationId xmlns:p14="http://schemas.microsoft.com/office/powerpoint/2010/main" val="3230558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26556-5855-7082-608C-819D800986A0}"/>
              </a:ext>
            </a:extLst>
          </p:cNvPr>
          <p:cNvSpPr>
            <a:spLocks noGrp="1"/>
          </p:cNvSpPr>
          <p:nvPr>
            <p:ph type="title"/>
          </p:nvPr>
        </p:nvSpPr>
        <p:spPr/>
        <p:txBody>
          <a:bodyPr/>
          <a:lstStyle/>
          <a:p>
            <a:r>
              <a:rPr lang="en-US" sz="4400" dirty="0">
                <a:solidFill>
                  <a:schemeClr val="bg2">
                    <a:lumMod val="50000"/>
                  </a:schemeClr>
                </a:solidFill>
                <a:latin typeface="Times New Roman" panose="02020603050405020304" pitchFamily="18" charset="0"/>
                <a:cs typeface="Times New Roman" panose="02020603050405020304" pitchFamily="18" charset="0"/>
              </a:rPr>
              <a:t>C</a:t>
            </a:r>
            <a:r>
              <a:rPr lang="en-VN" sz="4400" dirty="0">
                <a:solidFill>
                  <a:schemeClr val="bg2">
                    <a:lumMod val="50000"/>
                  </a:schemeClr>
                </a:solidFill>
                <a:latin typeface="Times New Roman" panose="02020603050405020304" pitchFamily="18" charset="0"/>
                <a:cs typeface="Times New Roman" panose="02020603050405020304" pitchFamily="18" charset="0"/>
              </a:rPr>
              <a:t>ấu trúc CSS</a:t>
            </a:r>
            <a:endParaRPr lang="en-VN" dirty="0"/>
          </a:p>
        </p:txBody>
      </p:sp>
      <p:pic>
        <p:nvPicPr>
          <p:cNvPr id="5" name="Content Placeholder 4" descr="A screenshot of a computer&#10;&#10;Description automatically generated">
            <a:extLst>
              <a:ext uri="{FF2B5EF4-FFF2-40B4-BE49-F238E27FC236}">
                <a16:creationId xmlns:a16="http://schemas.microsoft.com/office/drawing/2014/main" id="{24BE4D24-C806-2B64-132F-D0940B51C99F}"/>
              </a:ext>
            </a:extLst>
          </p:cNvPr>
          <p:cNvPicPr>
            <a:picLocks noGrp="1" noChangeAspect="1"/>
          </p:cNvPicPr>
          <p:nvPr>
            <p:ph idx="1"/>
          </p:nvPr>
        </p:nvPicPr>
        <p:blipFill>
          <a:blip r:embed="rId2"/>
          <a:stretch>
            <a:fillRect/>
          </a:stretch>
        </p:blipFill>
        <p:spPr>
          <a:xfrm>
            <a:off x="838200" y="2003033"/>
            <a:ext cx="10515600" cy="3996521"/>
          </a:xfrm>
        </p:spPr>
      </p:pic>
    </p:spTree>
    <p:extLst>
      <p:ext uri="{BB962C8B-B14F-4D97-AF65-F5344CB8AC3E}">
        <p14:creationId xmlns:p14="http://schemas.microsoft.com/office/powerpoint/2010/main" val="43237629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0FBD-2C78-A793-2356-493DFECCDB93}"/>
              </a:ext>
            </a:extLst>
          </p:cNvPr>
          <p:cNvSpPr>
            <a:spLocks noGrp="1"/>
          </p:cNvSpPr>
          <p:nvPr>
            <p:ph type="title"/>
          </p:nvPr>
        </p:nvSpPr>
        <p:spPr/>
        <p:txBody>
          <a:bodyPr/>
          <a:lstStyle/>
          <a:p>
            <a:r>
              <a:rPr lang="en-US" dirty="0">
                <a:solidFill>
                  <a:srgbClr val="FF0000"/>
                </a:solidFill>
                <a:latin typeface="Times New Roman" panose="02020603050405020304" pitchFamily="18" charset="0"/>
                <a:cs typeface="Times New Roman" panose="02020603050405020304" pitchFamily="18" charset="0"/>
              </a:rPr>
              <a:t>Floats</a:t>
            </a:r>
            <a:endParaRPr lang="en-VN" dirty="0"/>
          </a:p>
        </p:txBody>
      </p:sp>
      <p:sp>
        <p:nvSpPr>
          <p:cNvPr id="3" name="Content Placeholder 2">
            <a:extLst>
              <a:ext uri="{FF2B5EF4-FFF2-40B4-BE49-F238E27FC236}">
                <a16:creationId xmlns:a16="http://schemas.microsoft.com/office/drawing/2014/main" id="{9FEF0D54-E737-995C-4D9C-62286E444A29}"/>
              </a:ext>
            </a:extLst>
          </p:cNvPr>
          <p:cNvSpPr>
            <a:spLocks noGrp="1"/>
          </p:cNvSpPr>
          <p:nvPr>
            <p:ph idx="1"/>
          </p:nvPr>
        </p:nvSpPr>
        <p:spPr>
          <a:xfrm>
            <a:off x="838200" y="1825625"/>
            <a:ext cx="3818021" cy="4351338"/>
          </a:xfrm>
        </p:spPr>
        <p:txBody>
          <a:bodyPr/>
          <a:lstStyle/>
          <a:p>
            <a:pPr marL="0" indent="0" algn="just">
              <a:buNone/>
            </a:pPr>
            <a:r>
              <a:rPr lang="en-US" b="1" dirty="0">
                <a:solidFill>
                  <a:schemeClr val="accent1">
                    <a:lumMod val="75000"/>
                  </a:schemeClr>
                </a:solidFill>
                <a:latin typeface="Times New Roman" panose="02020603050405020304" pitchFamily="18" charset="0"/>
                <a:cs typeface="Times New Roman" panose="02020603050405020304" pitchFamily="18" charset="0"/>
              </a:rPr>
              <a:t>c. Clearing floats</a:t>
            </a:r>
          </a:p>
          <a:p>
            <a:pPr algn="just">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Xóa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cạnh</a:t>
            </a:r>
            <a:r>
              <a:rPr lang="en-US"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Thuộc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clear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left, right, both</a:t>
            </a:r>
            <a:r>
              <a:rPr lang="en-US" dirty="0">
                <a:latin typeface="Times New Roman" panose="02020603050405020304" pitchFamily="18" charset="0"/>
                <a:cs typeface="Times New Roman" panose="02020603050405020304" pitchFamily="18" charset="0"/>
              </a:rPr>
              <a:t>.</a:t>
            </a:r>
          </a:p>
          <a:p>
            <a:endParaRPr lang="en-VN" dirty="0"/>
          </a:p>
        </p:txBody>
      </p:sp>
      <p:pic>
        <p:nvPicPr>
          <p:cNvPr id="4" name="Picture 3">
            <a:extLst>
              <a:ext uri="{FF2B5EF4-FFF2-40B4-BE49-F238E27FC236}">
                <a16:creationId xmlns:a16="http://schemas.microsoft.com/office/drawing/2014/main" id="{9B118CD0-4629-73D6-B032-2946C420728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56392" y="1923517"/>
            <a:ext cx="6821032" cy="4812994"/>
          </a:xfrm>
          <a:prstGeom prst="rect">
            <a:avLst/>
          </a:prstGeom>
          <a:noFill/>
          <a:ln>
            <a:noFill/>
          </a:ln>
        </p:spPr>
      </p:pic>
      <p:pic>
        <p:nvPicPr>
          <p:cNvPr id="6" name="Picture 5" descr="A computer code with text&#10;&#10;Description automatically generated with medium confidence">
            <a:extLst>
              <a:ext uri="{FF2B5EF4-FFF2-40B4-BE49-F238E27FC236}">
                <a16:creationId xmlns:a16="http://schemas.microsoft.com/office/drawing/2014/main" id="{E24C8255-0CA7-FBD0-3F57-D7F9507DF551}"/>
              </a:ext>
            </a:extLst>
          </p:cNvPr>
          <p:cNvPicPr>
            <a:picLocks noChangeAspect="1"/>
          </p:cNvPicPr>
          <p:nvPr/>
        </p:nvPicPr>
        <p:blipFill>
          <a:blip r:embed="rId3"/>
          <a:stretch>
            <a:fillRect/>
          </a:stretch>
        </p:blipFill>
        <p:spPr>
          <a:xfrm>
            <a:off x="2600492" y="4859404"/>
            <a:ext cx="2755900" cy="1219200"/>
          </a:xfrm>
          <a:prstGeom prst="rect">
            <a:avLst/>
          </a:prstGeom>
        </p:spPr>
      </p:pic>
    </p:spTree>
    <p:extLst>
      <p:ext uri="{BB962C8B-B14F-4D97-AF65-F5344CB8AC3E}">
        <p14:creationId xmlns:p14="http://schemas.microsoft.com/office/powerpoint/2010/main" val="33168875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51265-204D-8D34-A0BB-0BABAD934BDA}"/>
              </a:ext>
            </a:extLst>
          </p:cNvPr>
          <p:cNvSpPr>
            <a:spLocks noGrp="1"/>
          </p:cNvSpPr>
          <p:nvPr>
            <p:ph type="title"/>
          </p:nvPr>
        </p:nvSpPr>
        <p:spPr/>
        <p:txBody>
          <a:bodyPr/>
          <a:lstStyle/>
          <a:p>
            <a:pPr algn="just"/>
            <a:r>
              <a:rPr lang="en-US" dirty="0">
                <a:solidFill>
                  <a:srgbClr val="7030A0"/>
                </a:solidFill>
                <a:latin typeface="Times New Roman" panose="02020603050405020304" pitchFamily="18" charset="0"/>
                <a:cs typeface="Times New Roman" panose="02020603050405020304" pitchFamily="18" charset="0"/>
              </a:rPr>
              <a:t>Positioning</a:t>
            </a:r>
            <a:endParaRPr lang="en-VN"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7E6BCDF-C022-D0AF-9647-16CA2C07D422}"/>
              </a:ext>
            </a:extLst>
          </p:cNvPr>
          <p:cNvSpPr>
            <a:spLocks noGrp="1"/>
          </p:cNvSpPr>
          <p:nvPr>
            <p:ph idx="1"/>
          </p:nvPr>
        </p:nvSpPr>
        <p:spPr/>
        <p:txBody>
          <a:bodyPr/>
          <a:lstStyle/>
          <a:p>
            <a:pPr algn="just"/>
            <a:r>
              <a:rPr lang="vi-VN" dirty="0">
                <a:latin typeface="Times New Roman" panose="02020603050405020304" pitchFamily="18" charset="0"/>
                <a:cs typeface="Times New Roman" panose="02020603050405020304" pitchFamily="18" charset="0"/>
              </a:rPr>
              <a:t>Thuộc tính </a:t>
            </a:r>
            <a:r>
              <a:rPr lang="en-US" b="1" dirty="0">
                <a:solidFill>
                  <a:schemeClr val="accent1">
                    <a:lumMod val="75000"/>
                  </a:schemeClr>
                </a:solidFill>
                <a:latin typeface="Times New Roman" panose="02020603050405020304" pitchFamily="18" charset="0"/>
                <a:cs typeface="Times New Roman" panose="02020603050405020304" pitchFamily="18" charset="0"/>
              </a:rPr>
              <a:t>position</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chỉ định loại phương pháp định vị được sử dụng cho một phần tử (</a:t>
            </a:r>
            <a:r>
              <a:rPr lang="vi-VN" b="1" i="1" dirty="0">
                <a:latin typeface="Times New Roman" panose="02020603050405020304" pitchFamily="18" charset="0"/>
                <a:cs typeface="Times New Roman" panose="02020603050405020304" pitchFamily="18" charset="0"/>
              </a:rPr>
              <a:t>static, relative, absolute, fixed, sticky</a:t>
            </a:r>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VN" dirty="0"/>
          </a:p>
        </p:txBody>
      </p:sp>
      <p:pic>
        <p:nvPicPr>
          <p:cNvPr id="5" name="Picture 4" descr="A screen shot of a computer&#10;&#10;Description automatically generated">
            <a:extLst>
              <a:ext uri="{FF2B5EF4-FFF2-40B4-BE49-F238E27FC236}">
                <a16:creationId xmlns:a16="http://schemas.microsoft.com/office/drawing/2014/main" id="{F5CA2370-893F-5EDC-EFF5-F9FCAA1AF9E7}"/>
              </a:ext>
            </a:extLst>
          </p:cNvPr>
          <p:cNvPicPr>
            <a:picLocks noChangeAspect="1"/>
          </p:cNvPicPr>
          <p:nvPr/>
        </p:nvPicPr>
        <p:blipFill>
          <a:blip r:embed="rId2"/>
          <a:stretch>
            <a:fillRect/>
          </a:stretch>
        </p:blipFill>
        <p:spPr>
          <a:xfrm>
            <a:off x="1888958" y="3197366"/>
            <a:ext cx="8782718" cy="2979597"/>
          </a:xfrm>
          <a:prstGeom prst="rect">
            <a:avLst/>
          </a:prstGeom>
        </p:spPr>
      </p:pic>
    </p:spTree>
    <p:extLst>
      <p:ext uri="{BB962C8B-B14F-4D97-AF65-F5344CB8AC3E}">
        <p14:creationId xmlns:p14="http://schemas.microsoft.com/office/powerpoint/2010/main" val="1667998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9A58-0DC9-14EC-70DC-0F1A2CFF3077}"/>
              </a:ext>
            </a:extLst>
          </p:cNvPr>
          <p:cNvSpPr>
            <a:spLocks noGrp="1"/>
          </p:cNvSpPr>
          <p:nvPr>
            <p:ph type="title"/>
          </p:nvPr>
        </p:nvSpPr>
        <p:spPr/>
        <p:txBody>
          <a:bodyPr/>
          <a:lstStyle/>
          <a:p>
            <a:r>
              <a:rPr lang="en-US" dirty="0">
                <a:solidFill>
                  <a:srgbClr val="7030A0"/>
                </a:solidFill>
                <a:latin typeface="Times New Roman" panose="02020603050405020304" pitchFamily="18" charset="0"/>
                <a:cs typeface="Times New Roman" panose="02020603050405020304" pitchFamily="18" charset="0"/>
              </a:rPr>
              <a:t>Positioning</a:t>
            </a:r>
            <a:endParaRPr lang="en-VN" dirty="0"/>
          </a:p>
        </p:txBody>
      </p:sp>
      <p:sp>
        <p:nvSpPr>
          <p:cNvPr id="3" name="Content Placeholder 2">
            <a:extLst>
              <a:ext uri="{FF2B5EF4-FFF2-40B4-BE49-F238E27FC236}">
                <a16:creationId xmlns:a16="http://schemas.microsoft.com/office/drawing/2014/main" id="{E58F7B11-49A8-C02E-FA1D-8216F61A025A}"/>
              </a:ext>
            </a:extLst>
          </p:cNvPr>
          <p:cNvSpPr>
            <a:spLocks noGrp="1"/>
          </p:cNvSpPr>
          <p:nvPr>
            <p:ph idx="1"/>
          </p:nvPr>
        </p:nvSpPr>
        <p:spPr/>
        <p:txBody>
          <a:bodyPr/>
          <a:lstStyle/>
          <a:p>
            <a:r>
              <a:rPr lang="vi-VN" dirty="0">
                <a:latin typeface="Times New Roman" panose="02020603050405020304" pitchFamily="18" charset="0"/>
                <a:cs typeface="Times New Roman" panose="02020603050405020304" pitchFamily="18" charset="0"/>
              </a:rPr>
              <a:t>Thuộc tính </a:t>
            </a:r>
            <a:r>
              <a:rPr lang="en-US" b="1" dirty="0">
                <a:solidFill>
                  <a:schemeClr val="accent1">
                    <a:lumMod val="75000"/>
                  </a:schemeClr>
                </a:solidFill>
                <a:latin typeface="Times New Roman" panose="02020603050405020304" pitchFamily="18" charset="0"/>
                <a:cs typeface="Times New Roman" panose="02020603050405020304" pitchFamily="18" charset="0"/>
              </a:rPr>
              <a:t>position</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chỉ định loại phương pháp định vị được sử dụng cho một phần tử (</a:t>
            </a:r>
            <a:r>
              <a:rPr lang="vi-VN" b="1" i="1" dirty="0">
                <a:latin typeface="Times New Roman" panose="02020603050405020304" pitchFamily="18" charset="0"/>
                <a:cs typeface="Times New Roman" panose="02020603050405020304" pitchFamily="18" charset="0"/>
              </a:rPr>
              <a:t>static, relative, absolute, fixed, sticky</a:t>
            </a:r>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VN" dirty="0"/>
          </a:p>
        </p:txBody>
      </p:sp>
      <p:pic>
        <p:nvPicPr>
          <p:cNvPr id="5" name="Picture 4" descr="A screenshot of a computer&#10;&#10;Description automatically generated">
            <a:extLst>
              <a:ext uri="{FF2B5EF4-FFF2-40B4-BE49-F238E27FC236}">
                <a16:creationId xmlns:a16="http://schemas.microsoft.com/office/drawing/2014/main" id="{02142E62-DC9A-1049-F8EA-504A15D162E7}"/>
              </a:ext>
            </a:extLst>
          </p:cNvPr>
          <p:cNvPicPr>
            <a:picLocks noChangeAspect="1"/>
          </p:cNvPicPr>
          <p:nvPr/>
        </p:nvPicPr>
        <p:blipFill>
          <a:blip r:embed="rId2"/>
          <a:stretch>
            <a:fillRect/>
          </a:stretch>
        </p:blipFill>
        <p:spPr>
          <a:xfrm>
            <a:off x="2298700" y="3429000"/>
            <a:ext cx="7594600" cy="2590800"/>
          </a:xfrm>
          <a:prstGeom prst="rect">
            <a:avLst/>
          </a:prstGeom>
        </p:spPr>
      </p:pic>
    </p:spTree>
    <p:extLst>
      <p:ext uri="{BB962C8B-B14F-4D97-AF65-F5344CB8AC3E}">
        <p14:creationId xmlns:p14="http://schemas.microsoft.com/office/powerpoint/2010/main" val="10097217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0F0BE-EA96-FB8E-F5F7-781749924762}"/>
              </a:ext>
            </a:extLst>
          </p:cNvPr>
          <p:cNvSpPr>
            <a:spLocks noGrp="1"/>
          </p:cNvSpPr>
          <p:nvPr>
            <p:ph type="title"/>
          </p:nvPr>
        </p:nvSpPr>
        <p:spPr/>
        <p:txBody>
          <a:bodyPr/>
          <a:lstStyle/>
          <a:p>
            <a:r>
              <a:rPr lang="en-US" dirty="0">
                <a:solidFill>
                  <a:srgbClr val="7030A0"/>
                </a:solidFill>
                <a:latin typeface="Times New Roman" panose="02020603050405020304" pitchFamily="18" charset="0"/>
                <a:cs typeface="Times New Roman" panose="02020603050405020304" pitchFamily="18" charset="0"/>
              </a:rPr>
              <a:t>Positioning</a:t>
            </a:r>
            <a:endParaRPr lang="en-VN" dirty="0"/>
          </a:p>
        </p:txBody>
      </p:sp>
      <p:sp>
        <p:nvSpPr>
          <p:cNvPr id="3" name="Content Placeholder 2">
            <a:extLst>
              <a:ext uri="{FF2B5EF4-FFF2-40B4-BE49-F238E27FC236}">
                <a16:creationId xmlns:a16="http://schemas.microsoft.com/office/drawing/2014/main" id="{9D43B1E2-6510-2F89-0188-C279A0435FC0}"/>
              </a:ext>
            </a:extLst>
          </p:cNvPr>
          <p:cNvSpPr>
            <a:spLocks noGrp="1"/>
          </p:cNvSpPr>
          <p:nvPr>
            <p:ph idx="1"/>
          </p:nvPr>
        </p:nvSpPr>
        <p:spPr/>
        <p:txBody>
          <a:bodyPr/>
          <a:lstStyle/>
          <a:p>
            <a:pPr algn="just"/>
            <a:r>
              <a:rPr lang="vi-VN" dirty="0">
                <a:latin typeface="Times New Roman" panose="02020603050405020304" pitchFamily="18" charset="0"/>
                <a:cs typeface="Times New Roman" panose="02020603050405020304" pitchFamily="18" charset="0"/>
              </a:rPr>
              <a:t>Thuộc tính </a:t>
            </a:r>
            <a:r>
              <a:rPr lang="en-US" b="1" dirty="0">
                <a:solidFill>
                  <a:schemeClr val="accent1">
                    <a:lumMod val="75000"/>
                  </a:schemeClr>
                </a:solidFill>
                <a:latin typeface="Times New Roman" panose="02020603050405020304" pitchFamily="18" charset="0"/>
                <a:cs typeface="Times New Roman" panose="02020603050405020304" pitchFamily="18" charset="0"/>
              </a:rPr>
              <a:t>position</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chỉ định loại phương pháp định vị được sử dụng cho một phần tử (</a:t>
            </a:r>
            <a:r>
              <a:rPr lang="vi-VN" b="1" i="1" dirty="0">
                <a:latin typeface="Times New Roman" panose="02020603050405020304" pitchFamily="18" charset="0"/>
                <a:cs typeface="Times New Roman" panose="02020603050405020304" pitchFamily="18" charset="0"/>
              </a:rPr>
              <a:t>static, relative, absolute, fixed, sticky</a:t>
            </a:r>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VN" dirty="0"/>
          </a:p>
        </p:txBody>
      </p:sp>
      <p:pic>
        <p:nvPicPr>
          <p:cNvPr id="5" name="Picture 4" descr="A close-up of a computer screen&#10;&#10;Description automatically generated">
            <a:extLst>
              <a:ext uri="{FF2B5EF4-FFF2-40B4-BE49-F238E27FC236}">
                <a16:creationId xmlns:a16="http://schemas.microsoft.com/office/drawing/2014/main" id="{C1FD1B6E-6D53-E048-8A6D-0D3BC0A587D2}"/>
              </a:ext>
            </a:extLst>
          </p:cNvPr>
          <p:cNvPicPr>
            <a:picLocks noChangeAspect="1"/>
          </p:cNvPicPr>
          <p:nvPr/>
        </p:nvPicPr>
        <p:blipFill>
          <a:blip r:embed="rId2"/>
          <a:stretch>
            <a:fillRect/>
          </a:stretch>
        </p:blipFill>
        <p:spPr>
          <a:xfrm>
            <a:off x="2368550" y="3266908"/>
            <a:ext cx="7772400" cy="2682288"/>
          </a:xfrm>
          <a:prstGeom prst="rect">
            <a:avLst/>
          </a:prstGeom>
        </p:spPr>
      </p:pic>
    </p:spTree>
    <p:extLst>
      <p:ext uri="{BB962C8B-B14F-4D97-AF65-F5344CB8AC3E}">
        <p14:creationId xmlns:p14="http://schemas.microsoft.com/office/powerpoint/2010/main" val="2709711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14C3-7EF1-11FD-89AD-A36902F9D6BD}"/>
              </a:ext>
            </a:extLst>
          </p:cNvPr>
          <p:cNvSpPr>
            <a:spLocks noGrp="1"/>
          </p:cNvSpPr>
          <p:nvPr>
            <p:ph type="title"/>
          </p:nvPr>
        </p:nvSpPr>
        <p:spPr/>
        <p:txBody>
          <a:bodyPr/>
          <a:lstStyle/>
          <a:p>
            <a:r>
              <a:rPr lang="en-US" dirty="0">
                <a:solidFill>
                  <a:srgbClr val="7030A0"/>
                </a:solidFill>
                <a:latin typeface="Times New Roman" panose="02020603050405020304" pitchFamily="18" charset="0"/>
                <a:cs typeface="Times New Roman" panose="02020603050405020304" pitchFamily="18" charset="0"/>
              </a:rPr>
              <a:t>Positioning</a:t>
            </a:r>
            <a:endParaRPr lang="en-VN" dirty="0"/>
          </a:p>
        </p:txBody>
      </p:sp>
      <p:sp>
        <p:nvSpPr>
          <p:cNvPr id="3" name="Content Placeholder 2">
            <a:extLst>
              <a:ext uri="{FF2B5EF4-FFF2-40B4-BE49-F238E27FC236}">
                <a16:creationId xmlns:a16="http://schemas.microsoft.com/office/drawing/2014/main" id="{52847ED2-59CE-D449-353A-2D91D15BD2DF}"/>
              </a:ext>
            </a:extLst>
          </p:cNvPr>
          <p:cNvSpPr>
            <a:spLocks noGrp="1"/>
          </p:cNvSpPr>
          <p:nvPr>
            <p:ph idx="1"/>
          </p:nvPr>
        </p:nvSpPr>
        <p:spPr/>
        <p:txBody>
          <a:bodyPr/>
          <a:lstStyle/>
          <a:p>
            <a:pPr algn="just"/>
            <a:r>
              <a:rPr lang="vi-VN" dirty="0">
                <a:latin typeface="Times New Roman" panose="02020603050405020304" pitchFamily="18" charset="0"/>
                <a:cs typeface="Times New Roman" panose="02020603050405020304" pitchFamily="18" charset="0"/>
              </a:rPr>
              <a:t>Thuộc tính </a:t>
            </a:r>
            <a:r>
              <a:rPr lang="en-US" b="1" dirty="0">
                <a:solidFill>
                  <a:schemeClr val="accent1">
                    <a:lumMod val="75000"/>
                  </a:schemeClr>
                </a:solidFill>
                <a:latin typeface="Times New Roman" panose="02020603050405020304" pitchFamily="18" charset="0"/>
                <a:cs typeface="Times New Roman" panose="02020603050405020304" pitchFamily="18" charset="0"/>
              </a:rPr>
              <a:t>position</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chỉ định loại phương pháp định vị được sử dụng cho một phần tử (</a:t>
            </a:r>
            <a:r>
              <a:rPr lang="vi-VN" b="1" i="1" dirty="0">
                <a:latin typeface="Times New Roman" panose="02020603050405020304" pitchFamily="18" charset="0"/>
                <a:cs typeface="Times New Roman" panose="02020603050405020304" pitchFamily="18" charset="0"/>
              </a:rPr>
              <a:t>static, relative, absolute, fixed, sticky</a:t>
            </a:r>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VN" dirty="0"/>
          </a:p>
        </p:txBody>
      </p:sp>
      <p:pic>
        <p:nvPicPr>
          <p:cNvPr id="5" name="Picture 4" descr="A close-up of a document&#10;&#10;Description automatically generated">
            <a:extLst>
              <a:ext uri="{FF2B5EF4-FFF2-40B4-BE49-F238E27FC236}">
                <a16:creationId xmlns:a16="http://schemas.microsoft.com/office/drawing/2014/main" id="{89D4F122-A7BF-FED5-0724-1E957C11928A}"/>
              </a:ext>
            </a:extLst>
          </p:cNvPr>
          <p:cNvPicPr>
            <a:picLocks noChangeAspect="1"/>
          </p:cNvPicPr>
          <p:nvPr/>
        </p:nvPicPr>
        <p:blipFill>
          <a:blip r:embed="rId2"/>
          <a:stretch>
            <a:fillRect/>
          </a:stretch>
        </p:blipFill>
        <p:spPr>
          <a:xfrm>
            <a:off x="924929" y="3308684"/>
            <a:ext cx="10428871" cy="2246733"/>
          </a:xfrm>
          <a:prstGeom prst="rect">
            <a:avLst/>
          </a:prstGeom>
        </p:spPr>
      </p:pic>
    </p:spTree>
    <p:extLst>
      <p:ext uri="{BB962C8B-B14F-4D97-AF65-F5344CB8AC3E}">
        <p14:creationId xmlns:p14="http://schemas.microsoft.com/office/powerpoint/2010/main" val="3559145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00DDA-CD11-3624-F4DF-12DC16D4D4DB}"/>
              </a:ext>
            </a:extLst>
          </p:cNvPr>
          <p:cNvSpPr>
            <a:spLocks noGrp="1"/>
          </p:cNvSpPr>
          <p:nvPr>
            <p:ph type="title"/>
          </p:nvPr>
        </p:nvSpPr>
        <p:spPr/>
        <p:txBody>
          <a:bodyPr/>
          <a:lstStyle/>
          <a:p>
            <a:r>
              <a:rPr lang="en-US" dirty="0">
                <a:solidFill>
                  <a:srgbClr val="00B050"/>
                </a:solidFill>
              </a:rPr>
              <a:t>Multiple-column Layout</a:t>
            </a:r>
            <a:endParaRPr lang="en-VN" dirty="0">
              <a:solidFill>
                <a:srgbClr val="00B050"/>
              </a:solidFill>
            </a:endParaRPr>
          </a:p>
        </p:txBody>
      </p:sp>
      <p:sp>
        <p:nvSpPr>
          <p:cNvPr id="3" name="Content Placeholder 2">
            <a:extLst>
              <a:ext uri="{FF2B5EF4-FFF2-40B4-BE49-F238E27FC236}">
                <a16:creationId xmlns:a16="http://schemas.microsoft.com/office/drawing/2014/main" id="{4D0C6157-753E-2D82-F64E-30069709364E}"/>
              </a:ext>
            </a:extLst>
          </p:cNvPr>
          <p:cNvSpPr>
            <a:spLocks noGrp="1"/>
          </p:cNvSpPr>
          <p:nvPr>
            <p:ph idx="1"/>
          </p:nvPr>
        </p:nvSpPr>
        <p:spPr/>
        <p:txBody>
          <a:bodyPr/>
          <a:lstStyle/>
          <a:p>
            <a:r>
              <a:rPr lang="en-US" dirty="0">
                <a:solidFill>
                  <a:srgbClr val="00B0F0"/>
                </a:solidFill>
                <a:latin typeface="Times New Roman" panose="02020603050405020304" pitchFamily="18" charset="0"/>
                <a:cs typeface="Times New Roman" panose="02020603050405020304" pitchFamily="18" charset="0"/>
              </a:rPr>
              <a:t>Cho </a:t>
            </a:r>
            <a:r>
              <a:rPr lang="en-US" dirty="0" err="1">
                <a:solidFill>
                  <a:srgbClr val="00B0F0"/>
                </a:solidFill>
                <a:latin typeface="Times New Roman" panose="02020603050405020304" pitchFamily="18" charset="0"/>
                <a:cs typeface="Times New Roman" panose="02020603050405020304" pitchFamily="18" charset="0"/>
              </a:rPr>
              <a:t>phép</a:t>
            </a:r>
            <a:r>
              <a:rPr lang="en-US" dirty="0">
                <a:solidFill>
                  <a:srgbClr val="00B0F0"/>
                </a:solidFill>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dễ</a:t>
            </a:r>
            <a:r>
              <a:rPr lang="en-US" dirty="0">
                <a:solidFill>
                  <a:srgbClr val="00B0F0"/>
                </a:solidFill>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dàng</a:t>
            </a:r>
            <a:r>
              <a:rPr lang="en-US" dirty="0">
                <a:solidFill>
                  <a:srgbClr val="00B0F0"/>
                </a:solidFill>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xác</a:t>
            </a:r>
            <a:r>
              <a:rPr lang="en-US" dirty="0">
                <a:solidFill>
                  <a:srgbClr val="00B0F0"/>
                </a:solidFill>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định</a:t>
            </a:r>
            <a:r>
              <a:rPr lang="en-US" dirty="0">
                <a:solidFill>
                  <a:srgbClr val="00B0F0"/>
                </a:solidFill>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nhiều</a:t>
            </a:r>
            <a:r>
              <a:rPr lang="en-US" dirty="0">
                <a:solidFill>
                  <a:srgbClr val="00B0F0"/>
                </a:solidFill>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cột</a:t>
            </a:r>
            <a:r>
              <a:rPr lang="en-US" dirty="0">
                <a:solidFill>
                  <a:srgbClr val="00B0F0"/>
                </a:solidFill>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văn</a:t>
            </a:r>
            <a:r>
              <a:rPr lang="en-US" dirty="0">
                <a:solidFill>
                  <a:srgbClr val="00B0F0"/>
                </a:solidFill>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bản</a:t>
            </a:r>
            <a:r>
              <a:rPr lang="en-US" dirty="0">
                <a:solidFill>
                  <a:srgbClr val="00B0F0"/>
                </a:solidFill>
                <a:latin typeface="Times New Roman" panose="02020603050405020304" pitchFamily="18" charset="0"/>
                <a:cs typeface="Times New Roman" panose="02020603050405020304" pitchFamily="18" charset="0"/>
              </a:rPr>
              <a:t>.</a:t>
            </a:r>
          </a:p>
          <a:p>
            <a:endParaRPr lang="en-VN" dirty="0"/>
          </a:p>
        </p:txBody>
      </p:sp>
      <p:pic>
        <p:nvPicPr>
          <p:cNvPr id="5" name="Picture 4" descr="A close-up of a page&#10;&#10;Description automatically generated">
            <a:extLst>
              <a:ext uri="{FF2B5EF4-FFF2-40B4-BE49-F238E27FC236}">
                <a16:creationId xmlns:a16="http://schemas.microsoft.com/office/drawing/2014/main" id="{37D2948E-2B1B-A34F-A078-73EA33094FC8}"/>
              </a:ext>
            </a:extLst>
          </p:cNvPr>
          <p:cNvPicPr>
            <a:picLocks noChangeAspect="1"/>
          </p:cNvPicPr>
          <p:nvPr/>
        </p:nvPicPr>
        <p:blipFill>
          <a:blip r:embed="rId2"/>
          <a:stretch>
            <a:fillRect/>
          </a:stretch>
        </p:blipFill>
        <p:spPr>
          <a:xfrm>
            <a:off x="1627912" y="2959768"/>
            <a:ext cx="8079901" cy="2850148"/>
          </a:xfrm>
          <a:prstGeom prst="rect">
            <a:avLst/>
          </a:prstGeom>
        </p:spPr>
      </p:pic>
    </p:spTree>
    <p:extLst>
      <p:ext uri="{BB962C8B-B14F-4D97-AF65-F5344CB8AC3E}">
        <p14:creationId xmlns:p14="http://schemas.microsoft.com/office/powerpoint/2010/main" val="41048766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FC3E2-8386-4C3D-94CC-EDBA021D11A0}"/>
              </a:ext>
            </a:extLst>
          </p:cNvPr>
          <p:cNvSpPr>
            <a:spLocks noGrp="1"/>
          </p:cNvSpPr>
          <p:nvPr>
            <p:ph type="title"/>
          </p:nvPr>
        </p:nvSpPr>
        <p:spPr/>
        <p:txBody>
          <a:bodyPr/>
          <a:lstStyle/>
          <a:p>
            <a:r>
              <a:rPr lang="en-US" dirty="0">
                <a:solidFill>
                  <a:srgbClr val="00B050"/>
                </a:solidFill>
              </a:rPr>
              <a:t>Multiple-column Layout</a:t>
            </a:r>
            <a:endParaRPr lang="en-VN" dirty="0"/>
          </a:p>
        </p:txBody>
      </p:sp>
      <p:sp>
        <p:nvSpPr>
          <p:cNvPr id="3" name="Content Placeholder 2">
            <a:extLst>
              <a:ext uri="{FF2B5EF4-FFF2-40B4-BE49-F238E27FC236}">
                <a16:creationId xmlns:a16="http://schemas.microsoft.com/office/drawing/2014/main" id="{8799C375-4C10-BD0A-B9A4-449DF93DB4CE}"/>
              </a:ext>
            </a:extLst>
          </p:cNvPr>
          <p:cNvSpPr>
            <a:spLocks noGrp="1"/>
          </p:cNvSpPr>
          <p:nvPr>
            <p:ph idx="1"/>
          </p:nvPr>
        </p:nvSpPr>
        <p:spPr/>
        <p:txBody>
          <a:bodyPr/>
          <a:lstStyle/>
          <a:p>
            <a:pPr algn="just"/>
            <a:r>
              <a:rPr lang="en-US" dirty="0">
                <a:solidFill>
                  <a:srgbClr val="00B0F0"/>
                </a:solidFill>
                <a:latin typeface="Times New Roman" panose="02020603050405020304" pitchFamily="18" charset="0"/>
                <a:cs typeface="Times New Roman" panose="02020603050405020304" pitchFamily="18" charset="0"/>
              </a:rPr>
              <a:t>Cho </a:t>
            </a:r>
            <a:r>
              <a:rPr lang="en-US" dirty="0" err="1">
                <a:solidFill>
                  <a:srgbClr val="00B0F0"/>
                </a:solidFill>
                <a:latin typeface="Times New Roman" panose="02020603050405020304" pitchFamily="18" charset="0"/>
                <a:cs typeface="Times New Roman" panose="02020603050405020304" pitchFamily="18" charset="0"/>
              </a:rPr>
              <a:t>phép</a:t>
            </a:r>
            <a:r>
              <a:rPr lang="en-US" dirty="0">
                <a:solidFill>
                  <a:srgbClr val="00B0F0"/>
                </a:solidFill>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dễ</a:t>
            </a:r>
            <a:r>
              <a:rPr lang="en-US" dirty="0">
                <a:solidFill>
                  <a:srgbClr val="00B0F0"/>
                </a:solidFill>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dàng</a:t>
            </a:r>
            <a:r>
              <a:rPr lang="en-US" dirty="0">
                <a:solidFill>
                  <a:srgbClr val="00B0F0"/>
                </a:solidFill>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xác</a:t>
            </a:r>
            <a:r>
              <a:rPr lang="en-US" dirty="0">
                <a:solidFill>
                  <a:srgbClr val="00B0F0"/>
                </a:solidFill>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định</a:t>
            </a:r>
            <a:r>
              <a:rPr lang="en-US" dirty="0">
                <a:solidFill>
                  <a:srgbClr val="00B0F0"/>
                </a:solidFill>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nhiều</a:t>
            </a:r>
            <a:r>
              <a:rPr lang="en-US" dirty="0">
                <a:solidFill>
                  <a:srgbClr val="00B0F0"/>
                </a:solidFill>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cột</a:t>
            </a:r>
            <a:r>
              <a:rPr lang="en-US" dirty="0">
                <a:solidFill>
                  <a:srgbClr val="00B0F0"/>
                </a:solidFill>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văn</a:t>
            </a:r>
            <a:r>
              <a:rPr lang="en-US" dirty="0">
                <a:solidFill>
                  <a:srgbClr val="00B0F0"/>
                </a:solidFill>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bản</a:t>
            </a:r>
            <a:r>
              <a:rPr lang="en-US" dirty="0">
                <a:solidFill>
                  <a:srgbClr val="00B0F0"/>
                </a:solidFill>
                <a:latin typeface="Times New Roman" panose="02020603050405020304" pitchFamily="18" charset="0"/>
                <a:cs typeface="Times New Roman" panose="02020603050405020304" pitchFamily="18" charset="0"/>
              </a:rPr>
              <a:t>.</a:t>
            </a:r>
          </a:p>
          <a:p>
            <a:endParaRPr lang="en-VN" dirty="0"/>
          </a:p>
        </p:txBody>
      </p:sp>
      <p:pic>
        <p:nvPicPr>
          <p:cNvPr id="5" name="Picture 4" descr="A close-up of a paper&#10;&#10;Description automatically generated">
            <a:extLst>
              <a:ext uri="{FF2B5EF4-FFF2-40B4-BE49-F238E27FC236}">
                <a16:creationId xmlns:a16="http://schemas.microsoft.com/office/drawing/2014/main" id="{F5E3BA58-09E0-99F6-95E4-C3A88DE3C414}"/>
              </a:ext>
            </a:extLst>
          </p:cNvPr>
          <p:cNvPicPr>
            <a:picLocks noChangeAspect="1"/>
          </p:cNvPicPr>
          <p:nvPr/>
        </p:nvPicPr>
        <p:blipFill>
          <a:blip r:embed="rId2"/>
          <a:stretch>
            <a:fillRect/>
          </a:stretch>
        </p:blipFill>
        <p:spPr>
          <a:xfrm>
            <a:off x="1528011" y="2948792"/>
            <a:ext cx="9271686" cy="3363108"/>
          </a:xfrm>
          <a:prstGeom prst="rect">
            <a:avLst/>
          </a:prstGeom>
        </p:spPr>
      </p:pic>
    </p:spTree>
    <p:extLst>
      <p:ext uri="{BB962C8B-B14F-4D97-AF65-F5344CB8AC3E}">
        <p14:creationId xmlns:p14="http://schemas.microsoft.com/office/powerpoint/2010/main" val="305893156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D63EE-BC18-8790-5B1F-2A8FEC7CBC7C}"/>
              </a:ext>
            </a:extLst>
          </p:cNvPr>
          <p:cNvSpPr>
            <a:spLocks noGrp="1"/>
          </p:cNvSpPr>
          <p:nvPr>
            <p:ph type="title"/>
          </p:nvPr>
        </p:nvSpPr>
        <p:spPr/>
        <p:txBody>
          <a:bodyPr/>
          <a:lstStyle/>
          <a:p>
            <a:r>
              <a:rPr lang="en-US" dirty="0" err="1">
                <a:solidFill>
                  <a:srgbClr val="FF0000"/>
                </a:solidFill>
                <a:latin typeface="Times New Roman" panose="02020603050405020304" pitchFamily="18" charset="0"/>
                <a:cs typeface="Times New Roman" panose="02020603050405020304" pitchFamily="18" charset="0"/>
              </a:rPr>
              <a:t>Tổng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kết</a:t>
            </a:r>
            <a:endParaRPr lang="en-VN" dirty="0">
              <a:solidFill>
                <a:srgbClr val="FF0000"/>
              </a:solidFill>
              <a:latin typeface="Times New Roman" panose="02020603050405020304" pitchFamily="18" charset="0"/>
              <a:cs typeface="Times New Roman" panose="02020603050405020304" pitchFamily="18" charset="0"/>
            </a:endParaRPr>
          </a:p>
        </p:txBody>
      </p:sp>
      <p:pic>
        <p:nvPicPr>
          <p:cNvPr id="5" name="Content Placeholder 4" descr="A blue arrow pointing down&#10;&#10;Description automatically generated">
            <a:extLst>
              <a:ext uri="{FF2B5EF4-FFF2-40B4-BE49-F238E27FC236}">
                <a16:creationId xmlns:a16="http://schemas.microsoft.com/office/drawing/2014/main" id="{1F6CF1A5-F4BB-4187-D345-9BACE95497ED}"/>
              </a:ext>
            </a:extLst>
          </p:cNvPr>
          <p:cNvPicPr>
            <a:picLocks noGrp="1" noChangeAspect="1"/>
          </p:cNvPicPr>
          <p:nvPr>
            <p:ph idx="1"/>
          </p:nvPr>
        </p:nvPicPr>
        <p:blipFill>
          <a:blip r:embed="rId2"/>
          <a:stretch>
            <a:fillRect/>
          </a:stretch>
        </p:blipFill>
        <p:spPr>
          <a:xfrm>
            <a:off x="2767263" y="1450575"/>
            <a:ext cx="6364705" cy="4877097"/>
          </a:xfrm>
        </p:spPr>
      </p:pic>
    </p:spTree>
    <p:extLst>
      <p:ext uri="{BB962C8B-B14F-4D97-AF65-F5344CB8AC3E}">
        <p14:creationId xmlns:p14="http://schemas.microsoft.com/office/powerpoint/2010/main" val="219713121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lue and black letters on a white background&#10;&#10;Description automatically generated">
            <a:extLst>
              <a:ext uri="{FF2B5EF4-FFF2-40B4-BE49-F238E27FC236}">
                <a16:creationId xmlns:a16="http://schemas.microsoft.com/office/drawing/2014/main" id="{195990D4-1CCE-CC0A-CC85-53F44662CD13}"/>
              </a:ext>
            </a:extLst>
          </p:cNvPr>
          <p:cNvPicPr>
            <a:picLocks noGrp="1" noChangeAspect="1"/>
          </p:cNvPicPr>
          <p:nvPr>
            <p:ph idx="1"/>
          </p:nvPr>
        </p:nvPicPr>
        <p:blipFill>
          <a:blip r:embed="rId2"/>
          <a:stretch>
            <a:fillRect/>
          </a:stretch>
        </p:blipFill>
        <p:spPr>
          <a:xfrm>
            <a:off x="3371850" y="2971800"/>
            <a:ext cx="5448300" cy="914400"/>
          </a:xfrm>
        </p:spPr>
      </p:pic>
    </p:spTree>
    <p:extLst>
      <p:ext uri="{BB962C8B-B14F-4D97-AF65-F5344CB8AC3E}">
        <p14:creationId xmlns:p14="http://schemas.microsoft.com/office/powerpoint/2010/main" val="4199899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0278-8DD3-9AC3-1554-C87BD7F7FBB5}"/>
              </a:ext>
            </a:extLst>
          </p:cNvPr>
          <p:cNvSpPr>
            <a:spLocks noGrp="1"/>
          </p:cNvSpPr>
          <p:nvPr>
            <p:ph type="title"/>
          </p:nvPr>
        </p:nvSpPr>
        <p:spPr/>
        <p:txBody>
          <a:bodyPr/>
          <a:lstStyle/>
          <a:p>
            <a:r>
              <a:rPr lang="en-US" sz="4400" dirty="0">
                <a:solidFill>
                  <a:schemeClr val="bg2">
                    <a:lumMod val="50000"/>
                  </a:schemeClr>
                </a:solidFill>
                <a:latin typeface="Times New Roman" panose="02020603050405020304" pitchFamily="18" charset="0"/>
                <a:cs typeface="Times New Roman" panose="02020603050405020304" pitchFamily="18" charset="0"/>
              </a:rPr>
              <a:t>C</a:t>
            </a:r>
            <a:r>
              <a:rPr lang="en-VN" sz="4400" dirty="0">
                <a:solidFill>
                  <a:schemeClr val="bg2">
                    <a:lumMod val="50000"/>
                  </a:schemeClr>
                </a:solidFill>
                <a:latin typeface="Times New Roman" panose="02020603050405020304" pitchFamily="18" charset="0"/>
                <a:cs typeface="Times New Roman" panose="02020603050405020304" pitchFamily="18" charset="0"/>
              </a:rPr>
              <a:t>ấu trúc CSS</a:t>
            </a:r>
            <a:endParaRPr lang="en-VN" dirty="0"/>
          </a:p>
        </p:txBody>
      </p:sp>
      <p:sp>
        <p:nvSpPr>
          <p:cNvPr id="3" name="Content Placeholder 2">
            <a:extLst>
              <a:ext uri="{FF2B5EF4-FFF2-40B4-BE49-F238E27FC236}">
                <a16:creationId xmlns:a16="http://schemas.microsoft.com/office/drawing/2014/main" id="{F097C639-16D6-272F-BF1D-8210F78E1820}"/>
              </a:ext>
            </a:extLst>
          </p:cNvPr>
          <p:cNvSpPr>
            <a:spLocks noGrp="1"/>
          </p:cNvSpPr>
          <p:nvPr>
            <p:ph idx="1"/>
          </p:nvPr>
        </p:nvSpPr>
        <p:spPr/>
        <p:txBody>
          <a:bodyPr/>
          <a:lstStyle/>
          <a:p>
            <a:r>
              <a:rPr lang="en-US" dirty="0" err="1"/>
              <a:t>Có</a:t>
            </a:r>
            <a:r>
              <a:rPr lang="en-US" dirty="0"/>
              <a:t> </a:t>
            </a:r>
            <a:r>
              <a:rPr lang="en-US" dirty="0" err="1"/>
              <a:t>thể</a:t>
            </a:r>
            <a:r>
              <a:rPr lang="en-US" dirty="0"/>
              <a:t> </a:t>
            </a:r>
            <a:r>
              <a:rPr lang="en-US" dirty="0" err="1"/>
              <a:t>chọn</a:t>
            </a:r>
            <a:r>
              <a:rPr lang="en-US" dirty="0"/>
              <a:t> </a:t>
            </a:r>
            <a:r>
              <a:rPr lang="en-US" dirty="0" err="1"/>
              <a:t>và</a:t>
            </a:r>
            <a:r>
              <a:rPr lang="en-US" dirty="0"/>
              <a:t> </a:t>
            </a:r>
            <a:r>
              <a:rPr lang="en-US" dirty="0" err="1"/>
              <a:t>tạo</a:t>
            </a:r>
            <a:r>
              <a:rPr lang="en-US" dirty="0"/>
              <a:t> </a:t>
            </a:r>
            <a:r>
              <a:rPr lang="en-US" dirty="0" err="1"/>
              <a:t>kiểu</a:t>
            </a:r>
            <a:r>
              <a:rPr lang="en-US" dirty="0"/>
              <a:t> </a:t>
            </a:r>
            <a:r>
              <a:rPr lang="en-US" dirty="0" err="1"/>
              <a:t>cho</a:t>
            </a:r>
            <a:r>
              <a:rPr lang="en-US" dirty="0"/>
              <a:t> </a:t>
            </a:r>
            <a:r>
              <a:rPr lang="en-US" dirty="0" err="1"/>
              <a:t>một</a:t>
            </a:r>
            <a:r>
              <a:rPr lang="en-US" dirty="0"/>
              <a:t> </a:t>
            </a:r>
            <a:r>
              <a:rPr lang="en-US" dirty="0" err="1"/>
              <a:t>phần</a:t>
            </a:r>
            <a:r>
              <a:rPr lang="en-US" dirty="0"/>
              <a:t> </a:t>
            </a:r>
            <a:r>
              <a:rPr lang="en-US" dirty="0" err="1"/>
              <a:t>tử</a:t>
            </a:r>
            <a:r>
              <a:rPr lang="en-US" dirty="0"/>
              <a:t> HTML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b="1" dirty="0" err="1">
                <a:solidFill>
                  <a:schemeClr val="accent1">
                    <a:lumMod val="75000"/>
                  </a:schemeClr>
                </a:solidFill>
              </a:rPr>
              <a:t>một</a:t>
            </a:r>
            <a:r>
              <a:rPr lang="en-US" b="1" dirty="0">
                <a:solidFill>
                  <a:schemeClr val="accent1">
                    <a:lumMod val="75000"/>
                  </a:schemeClr>
                </a:solidFill>
              </a:rPr>
              <a:t> selector</a:t>
            </a:r>
            <a:endParaRPr lang="en-VN" dirty="0"/>
          </a:p>
        </p:txBody>
      </p:sp>
      <p:pic>
        <p:nvPicPr>
          <p:cNvPr id="5" name="Picture 4" descr="A black and red text&#10;&#10;Description automatically generated">
            <a:extLst>
              <a:ext uri="{FF2B5EF4-FFF2-40B4-BE49-F238E27FC236}">
                <a16:creationId xmlns:a16="http://schemas.microsoft.com/office/drawing/2014/main" id="{08C63B12-A769-61A9-12D0-1B9A38EF3622}"/>
              </a:ext>
            </a:extLst>
          </p:cNvPr>
          <p:cNvPicPr>
            <a:picLocks noChangeAspect="1"/>
          </p:cNvPicPr>
          <p:nvPr/>
        </p:nvPicPr>
        <p:blipFill>
          <a:blip r:embed="rId2"/>
          <a:stretch>
            <a:fillRect/>
          </a:stretch>
        </p:blipFill>
        <p:spPr>
          <a:xfrm>
            <a:off x="1420586" y="3188370"/>
            <a:ext cx="2362200" cy="1270000"/>
          </a:xfrm>
          <a:prstGeom prst="rect">
            <a:avLst/>
          </a:prstGeom>
        </p:spPr>
      </p:pic>
      <p:pic>
        <p:nvPicPr>
          <p:cNvPr id="7" name="Picture 6" descr="A white rectangular sign with black text&#10;&#10;Description automatically generated">
            <a:extLst>
              <a:ext uri="{FF2B5EF4-FFF2-40B4-BE49-F238E27FC236}">
                <a16:creationId xmlns:a16="http://schemas.microsoft.com/office/drawing/2014/main" id="{814C8A80-69B8-9BDE-9B12-8A5C8BB13749}"/>
              </a:ext>
            </a:extLst>
          </p:cNvPr>
          <p:cNvPicPr>
            <a:picLocks noChangeAspect="1"/>
          </p:cNvPicPr>
          <p:nvPr/>
        </p:nvPicPr>
        <p:blipFill>
          <a:blip r:embed="rId3"/>
          <a:stretch>
            <a:fillRect/>
          </a:stretch>
        </p:blipFill>
        <p:spPr>
          <a:xfrm>
            <a:off x="4621893" y="2856820"/>
            <a:ext cx="5892800" cy="1968500"/>
          </a:xfrm>
          <a:prstGeom prst="rect">
            <a:avLst/>
          </a:prstGeom>
        </p:spPr>
      </p:pic>
      <p:pic>
        <p:nvPicPr>
          <p:cNvPr id="9" name="Picture 8" descr="A close-up of a computer code&#10;&#10;Description automatically generated">
            <a:extLst>
              <a:ext uri="{FF2B5EF4-FFF2-40B4-BE49-F238E27FC236}">
                <a16:creationId xmlns:a16="http://schemas.microsoft.com/office/drawing/2014/main" id="{461930FD-8B14-9DF8-99C0-5B459ED69F46}"/>
              </a:ext>
            </a:extLst>
          </p:cNvPr>
          <p:cNvPicPr>
            <a:picLocks noChangeAspect="1"/>
          </p:cNvPicPr>
          <p:nvPr/>
        </p:nvPicPr>
        <p:blipFill>
          <a:blip r:embed="rId4"/>
          <a:stretch>
            <a:fillRect/>
          </a:stretch>
        </p:blipFill>
        <p:spPr>
          <a:xfrm>
            <a:off x="1420586" y="5211989"/>
            <a:ext cx="2311400" cy="1346200"/>
          </a:xfrm>
          <a:prstGeom prst="rect">
            <a:avLst/>
          </a:prstGeom>
        </p:spPr>
      </p:pic>
      <p:pic>
        <p:nvPicPr>
          <p:cNvPr id="11" name="Picture 10" descr="A white background with black text&#10;&#10;Description automatically generated">
            <a:extLst>
              <a:ext uri="{FF2B5EF4-FFF2-40B4-BE49-F238E27FC236}">
                <a16:creationId xmlns:a16="http://schemas.microsoft.com/office/drawing/2014/main" id="{229AF293-A5DC-2BFA-4469-856BC84887AF}"/>
              </a:ext>
            </a:extLst>
          </p:cNvPr>
          <p:cNvPicPr>
            <a:picLocks noChangeAspect="1"/>
          </p:cNvPicPr>
          <p:nvPr/>
        </p:nvPicPr>
        <p:blipFill>
          <a:blip r:embed="rId5"/>
          <a:stretch>
            <a:fillRect/>
          </a:stretch>
        </p:blipFill>
        <p:spPr>
          <a:xfrm>
            <a:off x="4455647" y="4964548"/>
            <a:ext cx="6059046" cy="1893452"/>
          </a:xfrm>
          <a:prstGeom prst="rect">
            <a:avLst/>
          </a:prstGeom>
        </p:spPr>
      </p:pic>
    </p:spTree>
    <p:extLst>
      <p:ext uri="{BB962C8B-B14F-4D97-AF65-F5344CB8AC3E}">
        <p14:creationId xmlns:p14="http://schemas.microsoft.com/office/powerpoint/2010/main" val="4230476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E5B1A-36AE-0CD0-A166-B1CE4E1CA8B5}"/>
              </a:ext>
            </a:extLst>
          </p:cNvPr>
          <p:cNvSpPr>
            <a:spLocks noGrp="1"/>
          </p:cNvSpPr>
          <p:nvPr>
            <p:ph type="title"/>
          </p:nvPr>
        </p:nvSpPr>
        <p:spPr/>
        <p:txBody>
          <a:bodyPr/>
          <a:lstStyle/>
          <a:p>
            <a:r>
              <a:rPr lang="en-US" sz="4400" dirty="0">
                <a:solidFill>
                  <a:schemeClr val="bg2">
                    <a:lumMod val="50000"/>
                  </a:schemeClr>
                </a:solidFill>
                <a:latin typeface="Times New Roman" panose="02020603050405020304" pitchFamily="18" charset="0"/>
                <a:cs typeface="Times New Roman" panose="02020603050405020304" pitchFamily="18" charset="0"/>
              </a:rPr>
              <a:t>C</a:t>
            </a:r>
            <a:r>
              <a:rPr lang="en-VN" sz="4400" dirty="0">
                <a:solidFill>
                  <a:schemeClr val="bg2">
                    <a:lumMod val="50000"/>
                  </a:schemeClr>
                </a:solidFill>
                <a:latin typeface="Times New Roman" panose="02020603050405020304" pitchFamily="18" charset="0"/>
                <a:cs typeface="Times New Roman" panose="02020603050405020304" pitchFamily="18" charset="0"/>
              </a:rPr>
              <a:t>ấu trúc CSS</a:t>
            </a:r>
            <a:endParaRPr lang="en-VN" dirty="0"/>
          </a:p>
        </p:txBody>
      </p:sp>
      <p:sp>
        <p:nvSpPr>
          <p:cNvPr id="3" name="Content Placeholder 2">
            <a:extLst>
              <a:ext uri="{FF2B5EF4-FFF2-40B4-BE49-F238E27FC236}">
                <a16:creationId xmlns:a16="http://schemas.microsoft.com/office/drawing/2014/main" id="{E5A6EF23-F3FA-3A01-85F0-2B05E34E9006}"/>
              </a:ext>
            </a:extLst>
          </p:cNvPr>
          <p:cNvSpPr>
            <a:spLocks noGrp="1"/>
          </p:cNvSpPr>
          <p:nvPr>
            <p:ph idx="1"/>
          </p:nvPr>
        </p:nvSpPr>
        <p:spPr/>
        <p:txBody>
          <a:bodyPr/>
          <a:lstStyle/>
          <a:p>
            <a:r>
              <a:rPr lang="en-VN" sz="3200" dirty="0">
                <a:solidFill>
                  <a:schemeClr val="accent1">
                    <a:lumMod val="75000"/>
                  </a:schemeClr>
                </a:solidFill>
                <a:latin typeface="Times New Roman" panose="02020603050405020304" pitchFamily="18" charset="0"/>
                <a:cs typeface="Times New Roman" panose="02020603050405020304" pitchFamily="18" charset="0"/>
              </a:rPr>
              <a:t>Thay đổi định dạng mặc định của các phần tử HTML:</a:t>
            </a:r>
          </a:p>
          <a:p>
            <a:pPr>
              <a:buFont typeface="Wingdings" panose="05000000000000000000" pitchFamily="2" charset="2"/>
              <a:buChar char="Ø"/>
            </a:pPr>
            <a:r>
              <a:rPr lang="vi-VN" sz="3200" dirty="0">
                <a:solidFill>
                  <a:schemeClr val="accent1">
                    <a:lumMod val="75000"/>
                  </a:schemeClr>
                </a:solidFill>
                <a:latin typeface="Times New Roman" panose="02020603050405020304" pitchFamily="18" charset="0"/>
                <a:cs typeface="Times New Roman" panose="02020603050405020304" pitchFamily="18" charset="0"/>
              </a:rPr>
              <a:t>Tất cả các trình duyệt hiện đại đều hiển thị nội dung HTML mặc định theo cách khá giống nhau. </a:t>
            </a:r>
            <a:endParaRPr lang="en-US" sz="3200" dirty="0">
              <a:solidFill>
                <a:schemeClr val="accent1">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err="1">
                <a:solidFill>
                  <a:schemeClr val="accent1">
                    <a:lumMod val="75000"/>
                  </a:schemeClr>
                </a:solidFill>
                <a:latin typeface="Times New Roman" panose="02020603050405020304" pitchFamily="18" charset="0"/>
                <a:cs typeface="Times New Roman" panose="02020603050405020304" pitchFamily="18" charset="0"/>
              </a:rPr>
              <a:t>Thay</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đổi</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định</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dạng</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mặc</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định</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vi-VN" sz="3200" dirty="0">
                <a:solidFill>
                  <a:schemeClr val="accent1">
                    <a:lumMod val="75000"/>
                  </a:schemeClr>
                </a:solidFill>
                <a:latin typeface="Times New Roman" panose="02020603050405020304" pitchFamily="18" charset="0"/>
                <a:cs typeface="Times New Roman" panose="02020603050405020304" pitchFamily="18" charset="0"/>
              </a:rPr>
              <a:t>bằng cách</a:t>
            </a:r>
            <a:r>
              <a:rPr lang="en-US" sz="3200" dirty="0">
                <a:solidFill>
                  <a:schemeClr val="accent1">
                    <a:lumMod val="75000"/>
                  </a:schemeClr>
                </a:solidFill>
                <a:latin typeface="Times New Roman" panose="02020603050405020304" pitchFamily="18" charset="0"/>
                <a:cs typeface="Times New Roman" panose="02020603050405020304" pitchFamily="18" charset="0"/>
              </a:rPr>
              <a:t>:</a:t>
            </a:r>
          </a:p>
          <a:p>
            <a:pPr marL="658368" lvl="1" indent="-457200">
              <a:buFont typeface="+mj-lt"/>
              <a:buAutoNum type="arabicPeriod"/>
            </a:pPr>
            <a:r>
              <a:rPr lang="en-US" sz="3200" dirty="0">
                <a:solidFill>
                  <a:schemeClr val="accent1">
                    <a:lumMod val="75000"/>
                  </a:schemeClr>
                </a:solidFill>
                <a:latin typeface="Times New Roman" panose="02020603050405020304" pitchFamily="18" charset="0"/>
                <a:cs typeface="Times New Roman" panose="02020603050405020304" pitchFamily="18" charset="0"/>
              </a:rPr>
              <a:t>C</a:t>
            </a:r>
            <a:r>
              <a:rPr lang="vi-VN" sz="3200" dirty="0">
                <a:solidFill>
                  <a:schemeClr val="accent1">
                    <a:lumMod val="75000"/>
                  </a:schemeClr>
                </a:solidFill>
                <a:latin typeface="Times New Roman" panose="02020603050405020304" pitchFamily="18" charset="0"/>
                <a:cs typeface="Times New Roman" panose="02020603050405020304" pitchFamily="18" charset="0"/>
              </a:rPr>
              <a:t>họn phần tử HTML muốn thay đổi</a:t>
            </a:r>
            <a:r>
              <a:rPr lang="en-US" sz="3200" dirty="0">
                <a:solidFill>
                  <a:schemeClr val="accent1">
                    <a:lumMod val="75000"/>
                  </a:schemeClr>
                </a:solidFill>
                <a:latin typeface="Times New Roman" panose="02020603050405020304" pitchFamily="18" charset="0"/>
                <a:cs typeface="Times New Roman" panose="02020603050405020304" pitchFamily="18" charset="0"/>
              </a:rPr>
              <a:t>.</a:t>
            </a:r>
          </a:p>
          <a:p>
            <a:pPr marL="658368" lvl="1" indent="-457200">
              <a:buFont typeface="+mj-lt"/>
              <a:buAutoNum type="arabicPeriod"/>
            </a:pPr>
            <a:r>
              <a:rPr lang="en-US" sz="3200" dirty="0">
                <a:solidFill>
                  <a:schemeClr val="accent1">
                    <a:lumMod val="75000"/>
                  </a:schemeClr>
                </a:solidFill>
                <a:latin typeface="Times New Roman" panose="02020603050405020304" pitchFamily="18" charset="0"/>
                <a:cs typeface="Times New Roman" panose="02020603050405020304" pitchFamily="18" charset="0"/>
              </a:rPr>
              <a:t>S</a:t>
            </a:r>
            <a:r>
              <a:rPr lang="vi-VN" sz="3200" dirty="0">
                <a:solidFill>
                  <a:schemeClr val="accent1">
                    <a:lumMod val="75000"/>
                  </a:schemeClr>
                </a:solidFill>
                <a:latin typeface="Times New Roman" panose="02020603050405020304" pitchFamily="18" charset="0"/>
                <a:cs typeface="Times New Roman" panose="02020603050405020304" pitchFamily="18" charset="0"/>
              </a:rPr>
              <a:t>ử dụng quy tắc CSS để thay đổi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định</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dạng</a:t>
            </a:r>
            <a:r>
              <a:rPr lang="vi-VN" sz="3200" dirty="0">
                <a:solidFill>
                  <a:schemeClr val="accent1">
                    <a:lumMod val="75000"/>
                  </a:schemeClr>
                </a:solidFill>
                <a:latin typeface="Times New Roman" panose="02020603050405020304" pitchFamily="18" charset="0"/>
                <a:cs typeface="Times New Roman" panose="02020603050405020304" pitchFamily="18" charset="0"/>
              </a:rPr>
              <a:t>.</a:t>
            </a:r>
          </a:p>
          <a:p>
            <a:pPr marL="0" indent="0">
              <a:buNone/>
            </a:pPr>
            <a:endParaRPr lang="en-VN" dirty="0"/>
          </a:p>
        </p:txBody>
      </p:sp>
      <p:pic>
        <p:nvPicPr>
          <p:cNvPr id="5" name="Picture 4" descr="A close-up of a text&#10;&#10;Description automatically generated">
            <a:extLst>
              <a:ext uri="{FF2B5EF4-FFF2-40B4-BE49-F238E27FC236}">
                <a16:creationId xmlns:a16="http://schemas.microsoft.com/office/drawing/2014/main" id="{C59EA0A9-F63B-FA93-3B72-7470C75155B3}"/>
              </a:ext>
            </a:extLst>
          </p:cNvPr>
          <p:cNvPicPr>
            <a:picLocks noChangeAspect="1"/>
          </p:cNvPicPr>
          <p:nvPr/>
        </p:nvPicPr>
        <p:blipFill>
          <a:blip r:embed="rId2"/>
          <a:stretch>
            <a:fillRect/>
          </a:stretch>
        </p:blipFill>
        <p:spPr>
          <a:xfrm>
            <a:off x="6706507" y="5134570"/>
            <a:ext cx="2501900" cy="927100"/>
          </a:xfrm>
          <a:prstGeom prst="rect">
            <a:avLst/>
          </a:prstGeom>
        </p:spPr>
      </p:pic>
    </p:spTree>
    <p:extLst>
      <p:ext uri="{BB962C8B-B14F-4D97-AF65-F5344CB8AC3E}">
        <p14:creationId xmlns:p14="http://schemas.microsoft.com/office/powerpoint/2010/main" val="1680606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B5C05-21F8-9A2A-076A-CF934F0E9C99}"/>
              </a:ext>
            </a:extLst>
          </p:cNvPr>
          <p:cNvSpPr>
            <a:spLocks noGrp="1"/>
          </p:cNvSpPr>
          <p:nvPr>
            <p:ph type="title"/>
          </p:nvPr>
        </p:nvSpPr>
        <p:spPr/>
        <p:txBody>
          <a:bodyPr/>
          <a:lstStyle/>
          <a:p>
            <a:r>
              <a:rPr lang="en-US" sz="4400" dirty="0">
                <a:solidFill>
                  <a:schemeClr val="bg2">
                    <a:lumMod val="50000"/>
                  </a:schemeClr>
                </a:solidFill>
                <a:latin typeface="Times New Roman" panose="02020603050405020304" pitchFamily="18" charset="0"/>
                <a:cs typeface="Times New Roman" panose="02020603050405020304" pitchFamily="18" charset="0"/>
              </a:rPr>
              <a:t>C</a:t>
            </a:r>
            <a:r>
              <a:rPr lang="en-VN" sz="4400" dirty="0">
                <a:solidFill>
                  <a:schemeClr val="bg2">
                    <a:lumMod val="50000"/>
                  </a:schemeClr>
                </a:solidFill>
                <a:latin typeface="Times New Roman" panose="02020603050405020304" pitchFamily="18" charset="0"/>
                <a:cs typeface="Times New Roman" panose="02020603050405020304" pitchFamily="18" charset="0"/>
              </a:rPr>
              <a:t>ấu trúc CSS</a:t>
            </a:r>
            <a:endParaRPr lang="en-VN" dirty="0"/>
          </a:p>
        </p:txBody>
      </p:sp>
      <p:sp>
        <p:nvSpPr>
          <p:cNvPr id="3" name="Content Placeholder 2">
            <a:extLst>
              <a:ext uri="{FF2B5EF4-FFF2-40B4-BE49-F238E27FC236}">
                <a16:creationId xmlns:a16="http://schemas.microsoft.com/office/drawing/2014/main" id="{AFBC1382-1E7D-E66C-935C-0E6EC041F23A}"/>
              </a:ext>
            </a:extLst>
          </p:cNvPr>
          <p:cNvSpPr>
            <a:spLocks noGrp="1"/>
          </p:cNvSpPr>
          <p:nvPr>
            <p:ph idx="1"/>
          </p:nvPr>
        </p:nvSpPr>
        <p:spPr>
          <a:xfrm>
            <a:off x="2699657" y="1793747"/>
            <a:ext cx="10515600" cy="4351338"/>
          </a:xfrm>
        </p:spPr>
        <p:txBody>
          <a:bodyPr/>
          <a:lstStyle/>
          <a:p>
            <a:r>
              <a:rPr lang="en-VN" dirty="0"/>
              <a:t>Thêm class:</a:t>
            </a:r>
          </a:p>
        </p:txBody>
      </p:sp>
      <p:pic>
        <p:nvPicPr>
          <p:cNvPr id="5" name="Picture 4" descr="A white rectangular box with black text&#10;&#10;Description automatically generated">
            <a:extLst>
              <a:ext uri="{FF2B5EF4-FFF2-40B4-BE49-F238E27FC236}">
                <a16:creationId xmlns:a16="http://schemas.microsoft.com/office/drawing/2014/main" id="{28837EB9-4471-0258-3CD6-C07E6A471FC5}"/>
              </a:ext>
            </a:extLst>
          </p:cNvPr>
          <p:cNvPicPr>
            <a:picLocks noChangeAspect="1"/>
          </p:cNvPicPr>
          <p:nvPr/>
        </p:nvPicPr>
        <p:blipFill>
          <a:blip r:embed="rId2"/>
          <a:stretch>
            <a:fillRect/>
          </a:stretch>
        </p:blipFill>
        <p:spPr>
          <a:xfrm>
            <a:off x="1245555" y="1332241"/>
            <a:ext cx="7772400" cy="2911011"/>
          </a:xfrm>
          <a:prstGeom prst="rect">
            <a:avLst/>
          </a:prstGeom>
        </p:spPr>
      </p:pic>
      <p:pic>
        <p:nvPicPr>
          <p:cNvPr id="7" name="Picture 6" descr="A screenshot of a phone&#10;&#10;Description automatically generated">
            <a:extLst>
              <a:ext uri="{FF2B5EF4-FFF2-40B4-BE49-F238E27FC236}">
                <a16:creationId xmlns:a16="http://schemas.microsoft.com/office/drawing/2014/main" id="{F05DBB28-DF87-BADA-49E0-599D5CD43EF0}"/>
              </a:ext>
            </a:extLst>
          </p:cNvPr>
          <p:cNvPicPr>
            <a:picLocks noChangeAspect="1"/>
          </p:cNvPicPr>
          <p:nvPr/>
        </p:nvPicPr>
        <p:blipFill>
          <a:blip r:embed="rId3"/>
          <a:stretch>
            <a:fillRect/>
          </a:stretch>
        </p:blipFill>
        <p:spPr>
          <a:xfrm>
            <a:off x="3043518" y="4443368"/>
            <a:ext cx="7772400" cy="1541206"/>
          </a:xfrm>
          <a:prstGeom prst="rect">
            <a:avLst/>
          </a:prstGeom>
        </p:spPr>
      </p:pic>
      <p:sp>
        <p:nvSpPr>
          <p:cNvPr id="9" name="Down Arrow 8">
            <a:extLst>
              <a:ext uri="{FF2B5EF4-FFF2-40B4-BE49-F238E27FC236}">
                <a16:creationId xmlns:a16="http://schemas.microsoft.com/office/drawing/2014/main" id="{932C36F9-68B4-9ACD-166B-13A5A93C42E5}"/>
              </a:ext>
            </a:extLst>
          </p:cNvPr>
          <p:cNvSpPr/>
          <p:nvPr/>
        </p:nvSpPr>
        <p:spPr>
          <a:xfrm>
            <a:off x="8562553" y="4053490"/>
            <a:ext cx="240249" cy="389878"/>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VN"/>
          </a:p>
        </p:txBody>
      </p:sp>
    </p:spTree>
    <p:extLst>
      <p:ext uri="{BB962C8B-B14F-4D97-AF65-F5344CB8AC3E}">
        <p14:creationId xmlns:p14="http://schemas.microsoft.com/office/powerpoint/2010/main" val="1819497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D3866-7875-A1C9-C6F8-40362901AFE0}"/>
              </a:ext>
            </a:extLst>
          </p:cNvPr>
          <p:cNvSpPr>
            <a:spLocks noGrp="1"/>
          </p:cNvSpPr>
          <p:nvPr>
            <p:ph type="title"/>
          </p:nvPr>
        </p:nvSpPr>
        <p:spPr/>
        <p:txBody>
          <a:bodyPr/>
          <a:lstStyle/>
          <a:p>
            <a:r>
              <a:rPr lang="en-US" sz="4400" dirty="0">
                <a:solidFill>
                  <a:schemeClr val="bg2">
                    <a:lumMod val="50000"/>
                  </a:schemeClr>
                </a:solidFill>
                <a:latin typeface="Times New Roman" panose="02020603050405020304" pitchFamily="18" charset="0"/>
                <a:cs typeface="Times New Roman" panose="02020603050405020304" pitchFamily="18" charset="0"/>
              </a:rPr>
              <a:t>C</a:t>
            </a:r>
            <a:r>
              <a:rPr lang="en-VN" sz="4400" dirty="0">
                <a:solidFill>
                  <a:schemeClr val="bg2">
                    <a:lumMod val="50000"/>
                  </a:schemeClr>
                </a:solidFill>
                <a:latin typeface="Times New Roman" panose="02020603050405020304" pitchFamily="18" charset="0"/>
                <a:cs typeface="Times New Roman" panose="02020603050405020304" pitchFamily="18" charset="0"/>
              </a:rPr>
              <a:t>ấu trúc CSS</a:t>
            </a:r>
            <a:endParaRPr lang="en-VN" dirty="0"/>
          </a:p>
        </p:txBody>
      </p:sp>
      <p:sp>
        <p:nvSpPr>
          <p:cNvPr id="3" name="Content Placeholder 2">
            <a:extLst>
              <a:ext uri="{FF2B5EF4-FFF2-40B4-BE49-F238E27FC236}">
                <a16:creationId xmlns:a16="http://schemas.microsoft.com/office/drawing/2014/main" id="{81938B1D-0566-A9CA-2C66-6C4A8004FB84}"/>
              </a:ext>
            </a:extLst>
          </p:cNvPr>
          <p:cNvSpPr>
            <a:spLocks noGrp="1"/>
          </p:cNvSpPr>
          <p:nvPr>
            <p:ph idx="1"/>
          </p:nvPr>
        </p:nvSpPr>
        <p:spPr>
          <a:xfrm>
            <a:off x="838200" y="1825625"/>
            <a:ext cx="8278906" cy="4667250"/>
          </a:xfrm>
        </p:spPr>
        <p:txBody>
          <a:bodyPr/>
          <a:lstStyle/>
          <a:p>
            <a:pPr algn="just"/>
            <a:r>
              <a:rPr lang="en-VN" sz="3000" dirty="0">
                <a:solidFill>
                  <a:schemeClr val="accent1">
                    <a:lumMod val="75000"/>
                  </a:schemeClr>
                </a:solidFill>
                <a:latin typeface="Times New Roman" panose="02020603050405020304" pitchFamily="18" charset="0"/>
                <a:cs typeface="Times New Roman" panose="02020603050405020304" pitchFamily="18" charset="0"/>
              </a:rPr>
              <a:t>Tạo kiểu dựa trên vị trí:</a:t>
            </a:r>
          </a:p>
          <a:p>
            <a:pPr marL="0" indent="0" algn="just">
              <a:buNone/>
            </a:pPr>
            <a:r>
              <a:rPr lang="vi-VN" sz="3000" dirty="0">
                <a:solidFill>
                  <a:schemeClr val="accent1">
                    <a:lumMod val="75000"/>
                  </a:schemeClr>
                </a:solidFill>
                <a:latin typeface="Times New Roman" panose="02020603050405020304" pitchFamily="18" charset="0"/>
                <a:cs typeface="Times New Roman" panose="02020603050405020304" pitchFamily="18" charset="0"/>
              </a:rPr>
              <a:t>Trong file HTML</a:t>
            </a:r>
            <a:r>
              <a:rPr lang="en-US" sz="3000" dirty="0">
                <a:solidFill>
                  <a:schemeClr val="accent1">
                    <a:lumMod val="75000"/>
                  </a:schemeClr>
                </a:solidFill>
                <a:latin typeface="Times New Roman" panose="02020603050405020304" pitchFamily="18" charset="0"/>
                <a:cs typeface="Times New Roman" panose="02020603050405020304" pitchFamily="18" charset="0"/>
              </a:rPr>
              <a:t>, </a:t>
            </a:r>
            <a:r>
              <a:rPr lang="vi-VN" sz="3000" dirty="0">
                <a:solidFill>
                  <a:schemeClr val="accent1">
                    <a:lumMod val="75000"/>
                  </a:schemeClr>
                </a:solidFill>
                <a:latin typeface="Times New Roman" panose="02020603050405020304" pitchFamily="18" charset="0"/>
                <a:cs typeface="Times New Roman" panose="02020603050405020304" pitchFamily="18" charset="0"/>
              </a:rPr>
              <a:t>có hai phần tử &lt;</a:t>
            </a:r>
            <a:r>
              <a:rPr lang="vi-VN" sz="3000" b="1" dirty="0">
                <a:solidFill>
                  <a:schemeClr val="accent1">
                    <a:lumMod val="75000"/>
                  </a:schemeClr>
                </a:solidFill>
                <a:latin typeface="Times New Roman" panose="02020603050405020304" pitchFamily="18" charset="0"/>
                <a:cs typeface="Times New Roman" panose="02020603050405020304" pitchFamily="18" charset="0"/>
              </a:rPr>
              <a:t>em</a:t>
            </a:r>
            <a:r>
              <a:rPr lang="vi-VN" sz="3000" dirty="0">
                <a:solidFill>
                  <a:schemeClr val="accent1">
                    <a:lumMod val="75000"/>
                  </a:schemeClr>
                </a:solidFill>
                <a:latin typeface="Times New Roman" panose="02020603050405020304" pitchFamily="18" charset="0"/>
                <a:cs typeface="Times New Roman" panose="02020603050405020304" pitchFamily="18" charset="0"/>
              </a:rPr>
              <a:t>&gt;</a:t>
            </a:r>
            <a:r>
              <a:rPr lang="en-US" sz="3000" dirty="0">
                <a:solidFill>
                  <a:schemeClr val="accent1">
                    <a:lumMod val="75000"/>
                  </a:schemeClr>
                </a:solidFill>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3000" dirty="0">
                <a:solidFill>
                  <a:schemeClr val="accent1">
                    <a:lumMod val="75000"/>
                  </a:schemeClr>
                </a:solidFill>
                <a:latin typeface="Times New Roman" panose="02020603050405020304" pitchFamily="18" charset="0"/>
                <a:cs typeface="Times New Roman" panose="02020603050405020304" pitchFamily="18" charset="0"/>
              </a:rPr>
              <a:t>M</a:t>
            </a:r>
            <a:r>
              <a:rPr lang="vi-VN" sz="3000" dirty="0">
                <a:solidFill>
                  <a:schemeClr val="accent1">
                    <a:lumMod val="75000"/>
                  </a:schemeClr>
                </a:solidFill>
                <a:latin typeface="Times New Roman" panose="02020603050405020304" pitchFamily="18" charset="0"/>
                <a:cs typeface="Times New Roman" panose="02020603050405020304" pitchFamily="18" charset="0"/>
              </a:rPr>
              <a:t>ột phần tử bên trong đoạn văn</a:t>
            </a:r>
            <a:r>
              <a:rPr lang="en-US" sz="3000" dirty="0">
                <a:solidFill>
                  <a:schemeClr val="accent1">
                    <a:lumMod val="75000"/>
                  </a:schemeClr>
                </a:solidFill>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3000" dirty="0" err="1">
                <a:solidFill>
                  <a:schemeClr val="accent1">
                    <a:lumMod val="75000"/>
                  </a:schemeClr>
                </a:solidFill>
                <a:latin typeface="Times New Roman" panose="02020603050405020304" pitchFamily="18" charset="0"/>
                <a:cs typeface="Times New Roman" panose="02020603050405020304" pitchFamily="18" charset="0"/>
              </a:rPr>
              <a:t>Một</a:t>
            </a:r>
            <a:r>
              <a:rPr lang="en-US" sz="3000" dirty="0">
                <a:solidFill>
                  <a:schemeClr val="accent1">
                    <a:lumMod val="75000"/>
                  </a:schemeClr>
                </a:solidFill>
                <a:latin typeface="Times New Roman" panose="02020603050405020304" pitchFamily="18" charset="0"/>
                <a:cs typeface="Times New Roman" panose="02020603050405020304" pitchFamily="18" charset="0"/>
              </a:rPr>
              <a:t> </a:t>
            </a:r>
            <a:r>
              <a:rPr lang="vi-VN" sz="3000" dirty="0">
                <a:solidFill>
                  <a:schemeClr val="accent1">
                    <a:lumMod val="75000"/>
                  </a:schemeClr>
                </a:solidFill>
                <a:latin typeface="Times New Roman" panose="02020603050405020304" pitchFamily="18" charset="0"/>
                <a:cs typeface="Times New Roman" panose="02020603050405020304" pitchFamily="18" charset="0"/>
              </a:rPr>
              <a:t>phần tử bên trong một mục danh sách.</a:t>
            </a:r>
            <a:endParaRPr lang="en-US" sz="3000" dirty="0">
              <a:solidFill>
                <a:schemeClr val="accent1">
                  <a:lumMod val="75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vi-VN" sz="3000" dirty="0">
                <a:solidFill>
                  <a:schemeClr val="accent1">
                    <a:lumMod val="75000"/>
                  </a:schemeClr>
                </a:solidFill>
                <a:latin typeface="Times New Roman" panose="02020603050405020304" pitchFamily="18" charset="0"/>
                <a:cs typeface="Times New Roman" panose="02020603050405020304" pitchFamily="18" charset="0"/>
              </a:rPr>
              <a:t>Để chỉ chọn một phần tử &lt;</a:t>
            </a:r>
            <a:r>
              <a:rPr lang="vi-VN" sz="3000" b="1" dirty="0">
                <a:solidFill>
                  <a:schemeClr val="accent1">
                    <a:lumMod val="75000"/>
                  </a:schemeClr>
                </a:solidFill>
                <a:latin typeface="Times New Roman" panose="02020603050405020304" pitchFamily="18" charset="0"/>
                <a:cs typeface="Times New Roman" panose="02020603050405020304" pitchFamily="18" charset="0"/>
              </a:rPr>
              <a:t>em</a:t>
            </a:r>
            <a:r>
              <a:rPr lang="vi-VN" sz="3000" dirty="0">
                <a:solidFill>
                  <a:schemeClr val="accent1">
                    <a:lumMod val="75000"/>
                  </a:schemeClr>
                </a:solidFill>
                <a:latin typeface="Times New Roman" panose="02020603050405020304" pitchFamily="18" charset="0"/>
                <a:cs typeface="Times New Roman" panose="02020603050405020304" pitchFamily="18" charset="0"/>
              </a:rPr>
              <a:t>&gt; được lồng bên trong một phần tử &lt;</a:t>
            </a:r>
            <a:r>
              <a:rPr lang="vi-VN" sz="3000" b="1" dirty="0">
                <a:solidFill>
                  <a:schemeClr val="accent1">
                    <a:lumMod val="75000"/>
                  </a:schemeClr>
                </a:solidFill>
                <a:latin typeface="Times New Roman" panose="02020603050405020304" pitchFamily="18" charset="0"/>
                <a:cs typeface="Times New Roman" panose="02020603050405020304" pitchFamily="18" charset="0"/>
              </a:rPr>
              <a:t>li</a:t>
            </a:r>
            <a:r>
              <a:rPr lang="vi-VN" sz="3000" dirty="0">
                <a:solidFill>
                  <a:schemeClr val="accent1">
                    <a:lumMod val="75000"/>
                  </a:schemeClr>
                </a:solidFill>
                <a:latin typeface="Times New Roman" panose="02020603050405020304" pitchFamily="18" charset="0"/>
                <a:cs typeface="Times New Roman" panose="02020603050405020304" pitchFamily="18" charset="0"/>
              </a:rPr>
              <a:t>&gt;, chúng ta có thể sử dụng một selector được gọi là </a:t>
            </a:r>
            <a:r>
              <a:rPr lang="vi-VN" sz="3000" b="1" dirty="0">
                <a:solidFill>
                  <a:schemeClr val="accent1">
                    <a:lumMod val="75000"/>
                  </a:schemeClr>
                </a:solidFill>
                <a:latin typeface="Times New Roman" panose="02020603050405020304" pitchFamily="18" charset="0"/>
                <a:cs typeface="Times New Roman" panose="02020603050405020304" pitchFamily="18" charset="0"/>
              </a:rPr>
              <a:t>combinator</a:t>
            </a:r>
            <a:r>
              <a:rPr lang="vi-VN" sz="3000" dirty="0">
                <a:solidFill>
                  <a:schemeClr val="accent1">
                    <a:lumMod val="75000"/>
                  </a:schemeClr>
                </a:solidFill>
                <a:latin typeface="Times New Roman" panose="02020603050405020304" pitchFamily="18" charset="0"/>
                <a:cs typeface="Times New Roman" panose="02020603050405020304" pitchFamily="18" charset="0"/>
              </a:rPr>
              <a:t>, có khoảng trắng giữa hai thành phần này.</a:t>
            </a:r>
            <a:endParaRPr lang="en-US" sz="3000" dirty="0">
              <a:solidFill>
                <a:schemeClr val="accent1">
                  <a:lumMod val="75000"/>
                </a:schemeClr>
              </a:solidFill>
              <a:latin typeface="Times New Roman" panose="02020603050405020304" pitchFamily="18" charset="0"/>
              <a:cs typeface="Times New Roman" panose="02020603050405020304" pitchFamily="18" charset="0"/>
            </a:endParaRPr>
          </a:p>
          <a:p>
            <a:pPr marL="0" indent="0">
              <a:buNone/>
            </a:pPr>
            <a:endParaRPr lang="en-VN" dirty="0"/>
          </a:p>
        </p:txBody>
      </p:sp>
      <p:pic>
        <p:nvPicPr>
          <p:cNvPr id="5" name="Picture 4" descr="A computer code on a white background&#10;&#10;Description automatically generated">
            <a:extLst>
              <a:ext uri="{FF2B5EF4-FFF2-40B4-BE49-F238E27FC236}">
                <a16:creationId xmlns:a16="http://schemas.microsoft.com/office/drawing/2014/main" id="{39B02E66-EFAB-A587-D19F-A1FA4BB3FF5B}"/>
              </a:ext>
            </a:extLst>
          </p:cNvPr>
          <p:cNvPicPr>
            <a:picLocks noChangeAspect="1"/>
          </p:cNvPicPr>
          <p:nvPr/>
        </p:nvPicPr>
        <p:blipFill>
          <a:blip r:embed="rId3"/>
          <a:stretch>
            <a:fillRect/>
          </a:stretch>
        </p:blipFill>
        <p:spPr>
          <a:xfrm>
            <a:off x="8352118" y="1917700"/>
            <a:ext cx="3556000" cy="1511300"/>
          </a:xfrm>
          <a:prstGeom prst="rect">
            <a:avLst/>
          </a:prstGeom>
        </p:spPr>
      </p:pic>
    </p:spTree>
    <p:extLst>
      <p:ext uri="{BB962C8B-B14F-4D97-AF65-F5344CB8AC3E}">
        <p14:creationId xmlns:p14="http://schemas.microsoft.com/office/powerpoint/2010/main" val="1464626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7D166-4B9F-C2D0-1CBC-3C1740D65F10}"/>
              </a:ext>
            </a:extLst>
          </p:cNvPr>
          <p:cNvSpPr>
            <a:spLocks noGrp="1"/>
          </p:cNvSpPr>
          <p:nvPr>
            <p:ph type="title"/>
          </p:nvPr>
        </p:nvSpPr>
        <p:spPr/>
        <p:txBody>
          <a:bodyPr>
            <a:normAutofit/>
          </a:bodyPr>
          <a:lstStyle/>
          <a:p>
            <a:r>
              <a:rPr lang="en-US" sz="4800" dirty="0">
                <a:solidFill>
                  <a:schemeClr val="bg2">
                    <a:lumMod val="50000"/>
                  </a:schemeClr>
                </a:solidFill>
                <a:latin typeface="Times New Roman" panose="02020603050405020304" pitchFamily="18" charset="0"/>
                <a:cs typeface="Times New Roman" panose="02020603050405020304" pitchFamily="18" charset="0"/>
              </a:rPr>
              <a:t>C</a:t>
            </a:r>
            <a:r>
              <a:rPr lang="en-VN" sz="4800" dirty="0">
                <a:solidFill>
                  <a:schemeClr val="bg2">
                    <a:lumMod val="50000"/>
                  </a:schemeClr>
                </a:solidFill>
                <a:latin typeface="Times New Roman" panose="02020603050405020304" pitchFamily="18" charset="0"/>
                <a:cs typeface="Times New Roman" panose="02020603050405020304" pitchFamily="18" charset="0"/>
              </a:rPr>
              <a:t>ấu trúc CSS</a:t>
            </a:r>
          </a:p>
        </p:txBody>
      </p:sp>
      <p:sp>
        <p:nvSpPr>
          <p:cNvPr id="3" name="Content Placeholder 2">
            <a:extLst>
              <a:ext uri="{FF2B5EF4-FFF2-40B4-BE49-F238E27FC236}">
                <a16:creationId xmlns:a16="http://schemas.microsoft.com/office/drawing/2014/main" id="{D9DA40CB-73D0-89A5-7C71-528806B31E69}"/>
              </a:ext>
            </a:extLst>
          </p:cNvPr>
          <p:cNvSpPr>
            <a:spLocks noGrp="1"/>
          </p:cNvSpPr>
          <p:nvPr>
            <p:ph idx="1"/>
          </p:nvPr>
        </p:nvSpPr>
        <p:spPr/>
        <p:txBody>
          <a:bodyPr>
            <a:normAutofit/>
          </a:bodyPr>
          <a:lstStyle/>
          <a:p>
            <a:r>
              <a:rPr lang="en-VN" sz="3200" dirty="0">
                <a:solidFill>
                  <a:schemeClr val="accent1">
                    <a:lumMod val="75000"/>
                  </a:schemeClr>
                </a:solidFill>
                <a:latin typeface="Times New Roman" panose="02020603050405020304" pitchFamily="18" charset="0"/>
                <a:cs typeface="Times New Roman" panose="02020603050405020304" pitchFamily="18" charset="0"/>
              </a:rPr>
              <a:t>Áp dụng CSS vào HTML</a:t>
            </a:r>
          </a:p>
          <a:p>
            <a:r>
              <a:rPr lang="en-VN" sz="3200" dirty="0">
                <a:solidFill>
                  <a:schemeClr val="accent1">
                    <a:lumMod val="75000"/>
                  </a:schemeClr>
                </a:solidFill>
                <a:latin typeface="Times New Roman" panose="02020603050405020304" pitchFamily="18" charset="0"/>
                <a:cs typeface="Times New Roman" panose="02020603050405020304" pitchFamily="18" charset="0"/>
              </a:rPr>
              <a:t>Selectors</a:t>
            </a:r>
          </a:p>
          <a:p>
            <a:r>
              <a:rPr lang="en-VN" sz="3200" dirty="0">
                <a:solidFill>
                  <a:schemeClr val="accent1">
                    <a:lumMod val="75000"/>
                  </a:schemeClr>
                </a:solidFill>
                <a:latin typeface="Times New Roman" panose="02020603050405020304" pitchFamily="18" charset="0"/>
                <a:cs typeface="Times New Roman" panose="02020603050405020304" pitchFamily="18" charset="0"/>
              </a:rPr>
              <a:t>Thuộc tính và giá trị</a:t>
            </a:r>
          </a:p>
        </p:txBody>
      </p:sp>
    </p:spTree>
    <p:extLst>
      <p:ext uri="{BB962C8B-B14F-4D97-AF65-F5344CB8AC3E}">
        <p14:creationId xmlns:p14="http://schemas.microsoft.com/office/powerpoint/2010/main" val="267620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E5FC8-B5BA-F0F2-B796-D546C3AE2E9E}"/>
              </a:ext>
            </a:extLst>
          </p:cNvPr>
          <p:cNvSpPr>
            <a:spLocks noGrp="1"/>
          </p:cNvSpPr>
          <p:nvPr>
            <p:ph type="title"/>
          </p:nvPr>
        </p:nvSpPr>
        <p:spPr/>
        <p:txBody>
          <a:bodyPr/>
          <a:lstStyle/>
          <a:p>
            <a:br>
              <a:rPr lang="en-VN" dirty="0"/>
            </a:br>
            <a:endParaRPr lang="en-VN" dirty="0"/>
          </a:p>
        </p:txBody>
      </p:sp>
      <p:sp>
        <p:nvSpPr>
          <p:cNvPr id="3" name="Content Placeholder 2">
            <a:extLst>
              <a:ext uri="{FF2B5EF4-FFF2-40B4-BE49-F238E27FC236}">
                <a16:creationId xmlns:a16="http://schemas.microsoft.com/office/drawing/2014/main" id="{BBF7ED02-2B9A-535C-8553-DF4FD503A2A7}"/>
              </a:ext>
            </a:extLst>
          </p:cNvPr>
          <p:cNvSpPr>
            <a:spLocks noGrp="1"/>
          </p:cNvSpPr>
          <p:nvPr>
            <p:ph idx="1"/>
          </p:nvPr>
        </p:nvSpPr>
        <p:spPr>
          <a:xfrm>
            <a:off x="838200" y="3429000"/>
            <a:ext cx="10515600" cy="2747962"/>
          </a:xfrm>
        </p:spPr>
        <p:txBody>
          <a:bodyPr>
            <a:normAutofit/>
          </a:bodyPr>
          <a:lstStyle/>
          <a:p>
            <a:pPr marL="0" indent="0" algn="ctr">
              <a:buNone/>
            </a:pPr>
            <a:r>
              <a:rPr lang="en-VN" sz="5000" dirty="0">
                <a:solidFill>
                  <a:schemeClr val="accent1">
                    <a:lumMod val="75000"/>
                  </a:schemeClr>
                </a:solidFill>
                <a:latin typeface="Times New Roman" panose="02020603050405020304" pitchFamily="18" charset="0"/>
                <a:cs typeface="Times New Roman" panose="02020603050405020304" pitchFamily="18" charset="0"/>
              </a:rPr>
              <a:t>CHƯƠNG 3 – Ngôn ngữ CSS</a:t>
            </a:r>
          </a:p>
        </p:txBody>
      </p:sp>
      <p:pic>
        <p:nvPicPr>
          <p:cNvPr id="5" name="Picture 4" descr="Blue text on a white background&#10;&#10;Description automatically generated">
            <a:extLst>
              <a:ext uri="{FF2B5EF4-FFF2-40B4-BE49-F238E27FC236}">
                <a16:creationId xmlns:a16="http://schemas.microsoft.com/office/drawing/2014/main" id="{8483CE47-A458-B6D4-D9A2-2492CB52F578}"/>
              </a:ext>
            </a:extLst>
          </p:cNvPr>
          <p:cNvPicPr>
            <a:picLocks noChangeAspect="1"/>
          </p:cNvPicPr>
          <p:nvPr/>
        </p:nvPicPr>
        <p:blipFill>
          <a:blip r:embed="rId2"/>
          <a:stretch>
            <a:fillRect/>
          </a:stretch>
        </p:blipFill>
        <p:spPr>
          <a:xfrm>
            <a:off x="609600" y="105481"/>
            <a:ext cx="10297160" cy="1676965"/>
          </a:xfrm>
          <a:prstGeom prst="rect">
            <a:avLst/>
          </a:prstGeom>
        </p:spPr>
      </p:pic>
    </p:spTree>
    <p:extLst>
      <p:ext uri="{BB962C8B-B14F-4D97-AF65-F5344CB8AC3E}">
        <p14:creationId xmlns:p14="http://schemas.microsoft.com/office/powerpoint/2010/main" val="270959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E0718-EF31-636E-16A0-A83AFB7C854B}"/>
              </a:ext>
            </a:extLst>
          </p:cNvPr>
          <p:cNvSpPr>
            <a:spLocks noGrp="1"/>
          </p:cNvSpPr>
          <p:nvPr>
            <p:ph type="title"/>
          </p:nvPr>
        </p:nvSpPr>
        <p:spPr/>
        <p:txBody>
          <a:bodyPr/>
          <a:lstStyle/>
          <a:p>
            <a:r>
              <a:rPr lang="en-US" sz="4400" dirty="0">
                <a:solidFill>
                  <a:schemeClr val="bg2">
                    <a:lumMod val="50000"/>
                  </a:schemeClr>
                </a:solidFill>
                <a:latin typeface="Times New Roman" panose="02020603050405020304" pitchFamily="18" charset="0"/>
                <a:cs typeface="Times New Roman" panose="02020603050405020304" pitchFamily="18" charset="0"/>
              </a:rPr>
              <a:t>C</a:t>
            </a:r>
            <a:r>
              <a:rPr lang="en-VN" sz="4400" dirty="0">
                <a:solidFill>
                  <a:schemeClr val="bg2">
                    <a:lumMod val="50000"/>
                  </a:schemeClr>
                </a:solidFill>
                <a:latin typeface="Times New Roman" panose="02020603050405020304" pitchFamily="18" charset="0"/>
                <a:cs typeface="Times New Roman" panose="02020603050405020304" pitchFamily="18" charset="0"/>
              </a:rPr>
              <a:t>ấu trúc CSS</a:t>
            </a:r>
            <a:endParaRPr lang="en-VN" dirty="0"/>
          </a:p>
        </p:txBody>
      </p:sp>
      <p:pic>
        <p:nvPicPr>
          <p:cNvPr id="5" name="Content Placeholder 4" descr="A diagram of a structure&#10;&#10;Description automatically generated">
            <a:extLst>
              <a:ext uri="{FF2B5EF4-FFF2-40B4-BE49-F238E27FC236}">
                <a16:creationId xmlns:a16="http://schemas.microsoft.com/office/drawing/2014/main" id="{C4C380B4-4E07-7EB1-8AFD-29264EE48CAC}"/>
              </a:ext>
            </a:extLst>
          </p:cNvPr>
          <p:cNvPicPr>
            <a:picLocks noGrp="1" noChangeAspect="1"/>
          </p:cNvPicPr>
          <p:nvPr>
            <p:ph idx="1"/>
          </p:nvPr>
        </p:nvPicPr>
        <p:blipFill>
          <a:blip r:embed="rId2"/>
          <a:stretch>
            <a:fillRect/>
          </a:stretch>
        </p:blipFill>
        <p:spPr>
          <a:xfrm>
            <a:off x="28298" y="2141537"/>
            <a:ext cx="6282854" cy="4351338"/>
          </a:xfrm>
        </p:spPr>
      </p:pic>
      <p:sp>
        <p:nvSpPr>
          <p:cNvPr id="7" name="TextBox 6">
            <a:extLst>
              <a:ext uri="{FF2B5EF4-FFF2-40B4-BE49-F238E27FC236}">
                <a16:creationId xmlns:a16="http://schemas.microsoft.com/office/drawing/2014/main" id="{2238778B-44C9-C4F8-90CB-24697C0EEF28}"/>
              </a:ext>
            </a:extLst>
          </p:cNvPr>
          <p:cNvSpPr txBox="1"/>
          <p:nvPr/>
        </p:nvSpPr>
        <p:spPr>
          <a:xfrm>
            <a:off x="6373906" y="365125"/>
            <a:ext cx="5717850" cy="5509200"/>
          </a:xfrm>
          <a:prstGeom prst="rect">
            <a:avLst/>
          </a:prstGeom>
          <a:noFill/>
        </p:spPr>
        <p:txBody>
          <a:bodyPr wrap="square">
            <a:spAutoFit/>
          </a:bodyPr>
          <a:lstStyle/>
          <a:p>
            <a:pPr algn="just"/>
            <a:r>
              <a:rPr lang="en-US" sz="3200" b="1" u="sng" dirty="0">
                <a:solidFill>
                  <a:schemeClr val="accent1">
                    <a:lumMod val="75000"/>
                  </a:schemeClr>
                </a:solidFill>
                <a:latin typeface="Times New Roman" panose="02020603050405020304" pitchFamily="18" charset="0"/>
                <a:cs typeface="Times New Roman" panose="02020603050405020304" pitchFamily="18" charset="0"/>
              </a:rPr>
              <a:t>External stylesheet</a:t>
            </a:r>
          </a:p>
          <a:p>
            <a:pPr algn="just">
              <a:buFont typeface="Wingdings" panose="05000000000000000000" pitchFamily="2" charset="2"/>
              <a:buChar char="Ø"/>
            </a:pPr>
            <a:r>
              <a:rPr lang="vi-VN" sz="3200" dirty="0">
                <a:solidFill>
                  <a:schemeClr val="accent1">
                    <a:lumMod val="75000"/>
                  </a:schemeClr>
                </a:solidFill>
                <a:latin typeface="Times New Roman" panose="02020603050405020304" pitchFamily="18" charset="0"/>
                <a:cs typeface="Times New Roman" panose="02020603050405020304" pitchFamily="18" charset="0"/>
              </a:rPr>
              <a:t>External stylesheet chứa CSS trong một tệp riêng biệt có phần mở rộng .css.</a:t>
            </a:r>
            <a:endParaRPr lang="en-US" sz="3200" dirty="0">
              <a:solidFill>
                <a:schemeClr val="accent1">
                  <a:lumMod val="75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vi-VN" sz="3200" dirty="0">
                <a:solidFill>
                  <a:schemeClr val="accent1">
                    <a:lumMod val="75000"/>
                  </a:schemeClr>
                </a:solidFill>
                <a:latin typeface="Times New Roman" panose="02020603050405020304" pitchFamily="18" charset="0"/>
                <a:cs typeface="Times New Roman" panose="02020603050405020304" pitchFamily="18" charset="0"/>
              </a:rPr>
              <a:t>Đây là phương pháp phổ biến và hữu ích nhất để đưa CSS vào một tài liệu.</a:t>
            </a:r>
            <a:endParaRPr lang="en-US" sz="3200" dirty="0">
              <a:solidFill>
                <a:schemeClr val="accent1">
                  <a:lumMod val="75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3200" dirty="0">
                <a:solidFill>
                  <a:schemeClr val="accent1">
                    <a:lumMod val="75000"/>
                  </a:schemeClr>
                </a:solidFill>
                <a:latin typeface="Times New Roman" panose="02020603050405020304" pitchFamily="18" charset="0"/>
                <a:cs typeface="Times New Roman" panose="02020603050405020304" pitchFamily="18" charset="0"/>
              </a:rPr>
              <a:t>C</a:t>
            </a:r>
            <a:r>
              <a:rPr lang="vi-VN" sz="3200" dirty="0">
                <a:solidFill>
                  <a:schemeClr val="accent1">
                    <a:lumMod val="75000"/>
                  </a:schemeClr>
                </a:solidFill>
                <a:latin typeface="Times New Roman" panose="02020603050405020304" pitchFamily="18" charset="0"/>
                <a:cs typeface="Times New Roman" panose="02020603050405020304" pitchFamily="18" charset="0"/>
              </a:rPr>
              <a:t>ó thể liên kết một tệp CSS với nhiều trang web, tạo kiểu cho tất cả chúng bằng cùng một stylesheet CSS.</a:t>
            </a:r>
            <a:endParaRPr lang="en-US" sz="320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7633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97606-F909-F46A-094C-51927E53486A}"/>
              </a:ext>
            </a:extLst>
          </p:cNvPr>
          <p:cNvSpPr>
            <a:spLocks noGrp="1"/>
          </p:cNvSpPr>
          <p:nvPr>
            <p:ph type="title"/>
          </p:nvPr>
        </p:nvSpPr>
        <p:spPr/>
        <p:txBody>
          <a:bodyPr/>
          <a:lstStyle/>
          <a:p>
            <a:r>
              <a:rPr lang="en-US" sz="4400" dirty="0">
                <a:solidFill>
                  <a:schemeClr val="bg2">
                    <a:lumMod val="50000"/>
                  </a:schemeClr>
                </a:solidFill>
                <a:latin typeface="Times New Roman" panose="02020603050405020304" pitchFamily="18" charset="0"/>
                <a:cs typeface="Times New Roman" panose="02020603050405020304" pitchFamily="18" charset="0"/>
              </a:rPr>
              <a:t>C</a:t>
            </a:r>
            <a:r>
              <a:rPr lang="en-VN" sz="4400" dirty="0">
                <a:solidFill>
                  <a:schemeClr val="bg2">
                    <a:lumMod val="50000"/>
                  </a:schemeClr>
                </a:solidFill>
                <a:latin typeface="Times New Roman" panose="02020603050405020304" pitchFamily="18" charset="0"/>
                <a:cs typeface="Times New Roman" panose="02020603050405020304" pitchFamily="18" charset="0"/>
              </a:rPr>
              <a:t>ấu trúc CSS</a:t>
            </a:r>
            <a:endParaRPr lang="en-VN" dirty="0"/>
          </a:p>
        </p:txBody>
      </p:sp>
      <p:pic>
        <p:nvPicPr>
          <p:cNvPr id="5" name="Content Placeholder 4" descr="A screen shot of a computer&#10;&#10;Description automatically generated">
            <a:extLst>
              <a:ext uri="{FF2B5EF4-FFF2-40B4-BE49-F238E27FC236}">
                <a16:creationId xmlns:a16="http://schemas.microsoft.com/office/drawing/2014/main" id="{4C32B44A-E71B-0C38-AE14-BCE6489D4992}"/>
              </a:ext>
            </a:extLst>
          </p:cNvPr>
          <p:cNvPicPr>
            <a:picLocks noGrp="1" noChangeAspect="1"/>
          </p:cNvPicPr>
          <p:nvPr>
            <p:ph idx="1"/>
          </p:nvPr>
        </p:nvPicPr>
        <p:blipFill>
          <a:blip r:embed="rId2"/>
          <a:stretch>
            <a:fillRect/>
          </a:stretch>
        </p:blipFill>
        <p:spPr>
          <a:xfrm>
            <a:off x="838200" y="2178805"/>
            <a:ext cx="10515600" cy="3644977"/>
          </a:xfrm>
        </p:spPr>
      </p:pic>
    </p:spTree>
    <p:extLst>
      <p:ext uri="{BB962C8B-B14F-4D97-AF65-F5344CB8AC3E}">
        <p14:creationId xmlns:p14="http://schemas.microsoft.com/office/powerpoint/2010/main" val="2952839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19F6B-F48B-CAAB-2BAF-7545C7AB576F}"/>
              </a:ext>
            </a:extLst>
          </p:cNvPr>
          <p:cNvSpPr>
            <a:spLocks noGrp="1"/>
          </p:cNvSpPr>
          <p:nvPr>
            <p:ph type="title"/>
          </p:nvPr>
        </p:nvSpPr>
        <p:spPr/>
        <p:txBody>
          <a:bodyPr/>
          <a:lstStyle/>
          <a:p>
            <a:r>
              <a:rPr lang="en-US" sz="4400" dirty="0">
                <a:solidFill>
                  <a:schemeClr val="bg2">
                    <a:lumMod val="50000"/>
                  </a:schemeClr>
                </a:solidFill>
                <a:latin typeface="Times New Roman" panose="02020603050405020304" pitchFamily="18" charset="0"/>
                <a:cs typeface="Times New Roman" panose="02020603050405020304" pitchFamily="18" charset="0"/>
              </a:rPr>
              <a:t>C</a:t>
            </a:r>
            <a:r>
              <a:rPr lang="en-VN" sz="4400" dirty="0">
                <a:solidFill>
                  <a:schemeClr val="bg2">
                    <a:lumMod val="50000"/>
                  </a:schemeClr>
                </a:solidFill>
                <a:latin typeface="Times New Roman" panose="02020603050405020304" pitchFamily="18" charset="0"/>
                <a:cs typeface="Times New Roman" panose="02020603050405020304" pitchFamily="18" charset="0"/>
              </a:rPr>
              <a:t>ấu trúc CSS</a:t>
            </a:r>
            <a:endParaRPr lang="en-VN" dirty="0"/>
          </a:p>
        </p:txBody>
      </p:sp>
      <p:pic>
        <p:nvPicPr>
          <p:cNvPr id="5" name="Content Placeholder 4" descr="A screenshot of a computer code&#10;&#10;Description automatically generated">
            <a:extLst>
              <a:ext uri="{FF2B5EF4-FFF2-40B4-BE49-F238E27FC236}">
                <a16:creationId xmlns:a16="http://schemas.microsoft.com/office/drawing/2014/main" id="{D2BA3439-EEF3-C68C-4BBC-F18EE4F0D9E6}"/>
              </a:ext>
            </a:extLst>
          </p:cNvPr>
          <p:cNvPicPr>
            <a:picLocks noGrp="1" noChangeAspect="1"/>
          </p:cNvPicPr>
          <p:nvPr>
            <p:ph idx="1"/>
          </p:nvPr>
        </p:nvPicPr>
        <p:blipFill>
          <a:blip r:embed="rId2"/>
          <a:stretch>
            <a:fillRect/>
          </a:stretch>
        </p:blipFill>
        <p:spPr>
          <a:xfrm>
            <a:off x="838200" y="2262535"/>
            <a:ext cx="10515600" cy="3477518"/>
          </a:xfrm>
        </p:spPr>
      </p:pic>
    </p:spTree>
    <p:extLst>
      <p:ext uri="{BB962C8B-B14F-4D97-AF65-F5344CB8AC3E}">
        <p14:creationId xmlns:p14="http://schemas.microsoft.com/office/powerpoint/2010/main" val="1721319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37497-2BD3-36E6-11F0-BD205E4F5ADA}"/>
              </a:ext>
            </a:extLst>
          </p:cNvPr>
          <p:cNvSpPr>
            <a:spLocks noGrp="1"/>
          </p:cNvSpPr>
          <p:nvPr>
            <p:ph type="title"/>
          </p:nvPr>
        </p:nvSpPr>
        <p:spPr/>
        <p:txBody>
          <a:bodyPr/>
          <a:lstStyle/>
          <a:p>
            <a:r>
              <a:rPr lang="en-US" sz="4400" dirty="0">
                <a:solidFill>
                  <a:schemeClr val="bg2">
                    <a:lumMod val="50000"/>
                  </a:schemeClr>
                </a:solidFill>
                <a:latin typeface="Times New Roman" panose="02020603050405020304" pitchFamily="18" charset="0"/>
                <a:cs typeface="Times New Roman" panose="02020603050405020304" pitchFamily="18" charset="0"/>
              </a:rPr>
              <a:t>C</a:t>
            </a:r>
            <a:r>
              <a:rPr lang="en-VN" sz="4400" dirty="0">
                <a:solidFill>
                  <a:schemeClr val="bg2">
                    <a:lumMod val="50000"/>
                  </a:schemeClr>
                </a:solidFill>
                <a:latin typeface="Times New Roman" panose="02020603050405020304" pitchFamily="18" charset="0"/>
                <a:cs typeface="Times New Roman" panose="02020603050405020304" pitchFamily="18" charset="0"/>
              </a:rPr>
              <a:t>ấu trúc CSS</a:t>
            </a:r>
            <a:endParaRPr lang="en-VN" dirty="0"/>
          </a:p>
        </p:txBody>
      </p:sp>
      <p:sp>
        <p:nvSpPr>
          <p:cNvPr id="3" name="Content Placeholder 2">
            <a:extLst>
              <a:ext uri="{FF2B5EF4-FFF2-40B4-BE49-F238E27FC236}">
                <a16:creationId xmlns:a16="http://schemas.microsoft.com/office/drawing/2014/main" id="{AF142792-28EE-E20C-0A26-A045FA7F39A0}"/>
              </a:ext>
            </a:extLst>
          </p:cNvPr>
          <p:cNvSpPr>
            <a:spLocks noGrp="1"/>
          </p:cNvSpPr>
          <p:nvPr>
            <p:ph idx="1"/>
          </p:nvPr>
        </p:nvSpPr>
        <p:spPr>
          <a:xfrm>
            <a:off x="838200" y="1825625"/>
            <a:ext cx="5992906" cy="4351338"/>
          </a:xfrm>
        </p:spPr>
        <p:txBody>
          <a:bodyPr/>
          <a:lstStyle/>
          <a:p>
            <a:pPr algn="just"/>
            <a:r>
              <a:rPr lang="en-US" b="1" u="sng" dirty="0">
                <a:solidFill>
                  <a:schemeClr val="accent1">
                    <a:lumMod val="75000"/>
                  </a:schemeClr>
                </a:solidFill>
                <a:latin typeface="Times New Roman" panose="02020603050405020304" pitchFamily="18" charset="0"/>
                <a:cs typeface="Times New Roman" panose="02020603050405020304" pitchFamily="18" charset="0"/>
              </a:rPr>
              <a:t>Internal stylesheet</a:t>
            </a:r>
          </a:p>
          <a:p>
            <a:pPr algn="just">
              <a:buFont typeface="Wingdings" panose="05000000000000000000" pitchFamily="2" charset="2"/>
              <a:buChar char="Ø"/>
            </a:pPr>
            <a:r>
              <a:rPr lang="en-US" dirty="0">
                <a:solidFill>
                  <a:schemeClr val="accent1">
                    <a:lumMod val="75000"/>
                  </a:schemeClr>
                </a:solidFill>
                <a:latin typeface="Times New Roman" panose="02020603050405020304" pitchFamily="18" charset="0"/>
                <a:cs typeface="Times New Roman" panose="02020603050405020304" pitchFamily="18" charset="0"/>
              </a:rPr>
              <a:t>Internal stylesheet </a:t>
            </a:r>
            <a:r>
              <a:rPr lang="en-US" dirty="0" err="1">
                <a:solidFill>
                  <a:schemeClr val="accent1">
                    <a:lumMod val="75000"/>
                  </a:schemeClr>
                </a:solidFill>
                <a:latin typeface="Times New Roman" panose="02020603050405020304" pitchFamily="18" charset="0"/>
                <a:cs typeface="Times New Roman" panose="02020603050405020304" pitchFamily="18" charset="0"/>
              </a:rPr>
              <a:t>nằm</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trong</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tài</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liệu</a:t>
            </a:r>
            <a:r>
              <a:rPr lang="en-US" dirty="0">
                <a:solidFill>
                  <a:schemeClr val="accent1">
                    <a:lumMod val="75000"/>
                  </a:schemeClr>
                </a:solidFill>
                <a:latin typeface="Times New Roman" panose="02020603050405020304" pitchFamily="18" charset="0"/>
                <a:cs typeface="Times New Roman" panose="02020603050405020304" pitchFamily="18" charset="0"/>
              </a:rPr>
              <a:t> HTML.</a:t>
            </a:r>
          </a:p>
          <a:p>
            <a:pPr algn="just">
              <a:buFont typeface="Wingdings" panose="05000000000000000000" pitchFamily="2" charset="2"/>
              <a:buChar char="Ø"/>
            </a:pPr>
            <a:r>
              <a:rPr lang="en-US" dirty="0" err="1">
                <a:solidFill>
                  <a:schemeClr val="accent1">
                    <a:lumMod val="75000"/>
                  </a:schemeClr>
                </a:solidFill>
                <a:latin typeface="Times New Roman" panose="02020603050405020304" pitchFamily="18" charset="0"/>
                <a:cs typeface="Times New Roman" panose="02020603050405020304" pitchFamily="18" charset="0"/>
              </a:rPr>
              <a:t>Để</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tạo</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một</a:t>
            </a:r>
            <a:r>
              <a:rPr lang="en-US" dirty="0">
                <a:solidFill>
                  <a:schemeClr val="accent1">
                    <a:lumMod val="75000"/>
                  </a:schemeClr>
                </a:solidFill>
                <a:latin typeface="Times New Roman" panose="02020603050405020304" pitchFamily="18" charset="0"/>
                <a:cs typeface="Times New Roman" panose="02020603050405020304" pitchFamily="18" charset="0"/>
              </a:rPr>
              <a:t> Internal stylesheet,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đặt</a:t>
            </a:r>
            <a:r>
              <a:rPr lang="en-US" b="1" i="1" dirty="0">
                <a:solidFill>
                  <a:schemeClr val="accent1">
                    <a:lumMod val="75000"/>
                  </a:schemeClr>
                </a:solidFill>
                <a:latin typeface="Times New Roman" panose="02020603050405020304" pitchFamily="18" charset="0"/>
                <a:cs typeface="Times New Roman" panose="02020603050405020304" pitchFamily="18" charset="0"/>
              </a:rPr>
              <a:t> CSS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bên</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trong</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phần</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tử</a:t>
            </a:r>
            <a:r>
              <a:rPr lang="en-US" b="1" i="1" dirty="0">
                <a:solidFill>
                  <a:schemeClr val="accent1">
                    <a:lumMod val="75000"/>
                  </a:schemeClr>
                </a:solidFill>
                <a:latin typeface="Times New Roman" panose="02020603050405020304" pitchFamily="18" charset="0"/>
                <a:cs typeface="Times New Roman" panose="02020603050405020304" pitchFamily="18" charset="0"/>
              </a:rPr>
              <a:t> &lt;style&gt;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chứa</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bên</a:t>
            </a:r>
            <a:r>
              <a:rPr lang="en-US" b="1" i="1" dirty="0">
                <a:solidFill>
                  <a:schemeClr val="accent1">
                    <a:lumMod val="75000"/>
                  </a:schemeClr>
                </a:solidFill>
                <a:latin typeface="Times New Roman" panose="02020603050405020304" pitchFamily="18" charset="0"/>
                <a:cs typeface="Times New Roman" panose="02020603050405020304" pitchFamily="18" charset="0"/>
              </a:rPr>
              <a:t> </a:t>
            </a:r>
            <a:r>
              <a:rPr lang="en-US" b="1" i="1" dirty="0" err="1">
                <a:solidFill>
                  <a:schemeClr val="accent1">
                    <a:lumMod val="75000"/>
                  </a:schemeClr>
                </a:solidFill>
                <a:latin typeface="Times New Roman" panose="02020603050405020304" pitchFamily="18" charset="0"/>
                <a:cs typeface="Times New Roman" panose="02020603050405020304" pitchFamily="18" charset="0"/>
              </a:rPr>
              <a:t>trong</a:t>
            </a:r>
            <a:r>
              <a:rPr lang="en-US" b="1" i="1" dirty="0">
                <a:solidFill>
                  <a:schemeClr val="accent1">
                    <a:lumMod val="75000"/>
                  </a:schemeClr>
                </a:solidFill>
                <a:latin typeface="Times New Roman" panose="02020603050405020304" pitchFamily="18" charset="0"/>
                <a:cs typeface="Times New Roman" panose="02020603050405020304" pitchFamily="18" charset="0"/>
              </a:rPr>
              <a:t> HTML &lt;head&gt;</a:t>
            </a:r>
            <a:r>
              <a:rPr lang="en-US" dirty="0">
                <a:solidFill>
                  <a:schemeClr val="accent1">
                    <a:lumMod val="75000"/>
                  </a:schemeClr>
                </a:solidFill>
                <a:latin typeface="Times New Roman" panose="02020603050405020304" pitchFamily="18" charset="0"/>
                <a:cs typeface="Times New Roman" panose="02020603050405020304" pitchFamily="18" charset="0"/>
              </a:rPr>
              <a:t>.</a:t>
            </a:r>
          </a:p>
          <a:p>
            <a:endParaRPr lang="en-VN" dirty="0"/>
          </a:p>
        </p:txBody>
      </p:sp>
      <p:pic>
        <p:nvPicPr>
          <p:cNvPr id="5" name="Picture 4" descr="A screenshot of a computer code&#10;&#10;Description automatically generated">
            <a:extLst>
              <a:ext uri="{FF2B5EF4-FFF2-40B4-BE49-F238E27FC236}">
                <a16:creationId xmlns:a16="http://schemas.microsoft.com/office/drawing/2014/main" id="{8D66DB6A-6F04-AAE5-837F-36249A290B95}"/>
              </a:ext>
            </a:extLst>
          </p:cNvPr>
          <p:cNvPicPr>
            <a:picLocks noChangeAspect="1"/>
          </p:cNvPicPr>
          <p:nvPr/>
        </p:nvPicPr>
        <p:blipFill>
          <a:blip r:embed="rId2"/>
          <a:stretch>
            <a:fillRect/>
          </a:stretch>
        </p:blipFill>
        <p:spPr>
          <a:xfrm>
            <a:off x="7378700" y="1027906"/>
            <a:ext cx="3975100" cy="5308600"/>
          </a:xfrm>
          <a:prstGeom prst="rect">
            <a:avLst/>
          </a:prstGeom>
        </p:spPr>
      </p:pic>
    </p:spTree>
    <p:extLst>
      <p:ext uri="{BB962C8B-B14F-4D97-AF65-F5344CB8AC3E}">
        <p14:creationId xmlns:p14="http://schemas.microsoft.com/office/powerpoint/2010/main" val="3043089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6FB98-7317-90B2-347C-B5CA43AA483D}"/>
              </a:ext>
            </a:extLst>
          </p:cNvPr>
          <p:cNvSpPr>
            <a:spLocks noGrp="1"/>
          </p:cNvSpPr>
          <p:nvPr>
            <p:ph type="title"/>
          </p:nvPr>
        </p:nvSpPr>
        <p:spPr/>
        <p:txBody>
          <a:bodyPr/>
          <a:lstStyle/>
          <a:p>
            <a:r>
              <a:rPr lang="en-US" sz="4400" dirty="0">
                <a:solidFill>
                  <a:schemeClr val="bg2">
                    <a:lumMod val="50000"/>
                  </a:schemeClr>
                </a:solidFill>
                <a:latin typeface="Times New Roman" panose="02020603050405020304" pitchFamily="18" charset="0"/>
                <a:cs typeface="Times New Roman" panose="02020603050405020304" pitchFamily="18" charset="0"/>
              </a:rPr>
              <a:t>C</a:t>
            </a:r>
            <a:r>
              <a:rPr lang="en-VN" sz="4400" dirty="0">
                <a:solidFill>
                  <a:schemeClr val="bg2">
                    <a:lumMod val="50000"/>
                  </a:schemeClr>
                </a:solidFill>
                <a:latin typeface="Times New Roman" panose="02020603050405020304" pitchFamily="18" charset="0"/>
                <a:cs typeface="Times New Roman" panose="02020603050405020304" pitchFamily="18" charset="0"/>
              </a:rPr>
              <a:t>ấu trúc CSS</a:t>
            </a:r>
            <a:endParaRPr lang="en-VN" dirty="0"/>
          </a:p>
        </p:txBody>
      </p:sp>
      <p:pic>
        <p:nvPicPr>
          <p:cNvPr id="5" name="Content Placeholder 4" descr="A diagram of a conversation&#10;&#10;Description automatically generated with medium confidence">
            <a:extLst>
              <a:ext uri="{FF2B5EF4-FFF2-40B4-BE49-F238E27FC236}">
                <a16:creationId xmlns:a16="http://schemas.microsoft.com/office/drawing/2014/main" id="{F046D643-0149-1F84-74A3-2A66EC3570DB}"/>
              </a:ext>
            </a:extLst>
          </p:cNvPr>
          <p:cNvPicPr>
            <a:picLocks noGrp="1" noChangeAspect="1"/>
          </p:cNvPicPr>
          <p:nvPr>
            <p:ph idx="1"/>
          </p:nvPr>
        </p:nvPicPr>
        <p:blipFill>
          <a:blip r:embed="rId2"/>
          <a:stretch>
            <a:fillRect/>
          </a:stretch>
        </p:blipFill>
        <p:spPr>
          <a:xfrm>
            <a:off x="1353042" y="1825625"/>
            <a:ext cx="9485916" cy="4351338"/>
          </a:xfrm>
        </p:spPr>
      </p:pic>
    </p:spTree>
    <p:extLst>
      <p:ext uri="{BB962C8B-B14F-4D97-AF65-F5344CB8AC3E}">
        <p14:creationId xmlns:p14="http://schemas.microsoft.com/office/powerpoint/2010/main" val="3180202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4F4AE-DF26-7AC4-C348-3F9FD1F306AB}"/>
              </a:ext>
            </a:extLst>
          </p:cNvPr>
          <p:cNvSpPr>
            <a:spLocks noGrp="1"/>
          </p:cNvSpPr>
          <p:nvPr>
            <p:ph type="title"/>
          </p:nvPr>
        </p:nvSpPr>
        <p:spPr/>
        <p:txBody>
          <a:bodyPr/>
          <a:lstStyle/>
          <a:p>
            <a:r>
              <a:rPr lang="en-US" sz="4400" dirty="0">
                <a:solidFill>
                  <a:schemeClr val="bg2">
                    <a:lumMod val="50000"/>
                  </a:schemeClr>
                </a:solidFill>
                <a:latin typeface="Times New Roman" panose="02020603050405020304" pitchFamily="18" charset="0"/>
                <a:cs typeface="Times New Roman" panose="02020603050405020304" pitchFamily="18" charset="0"/>
              </a:rPr>
              <a:t>C</a:t>
            </a:r>
            <a:r>
              <a:rPr lang="en-VN" sz="4400" dirty="0">
                <a:solidFill>
                  <a:schemeClr val="bg2">
                    <a:lumMod val="50000"/>
                  </a:schemeClr>
                </a:solidFill>
                <a:latin typeface="Times New Roman" panose="02020603050405020304" pitchFamily="18" charset="0"/>
                <a:cs typeface="Times New Roman" panose="02020603050405020304" pitchFamily="18" charset="0"/>
              </a:rPr>
              <a:t>ấu trúc CSS</a:t>
            </a:r>
            <a:endParaRPr lang="en-VN" dirty="0"/>
          </a:p>
        </p:txBody>
      </p:sp>
      <p:sp>
        <p:nvSpPr>
          <p:cNvPr id="3" name="Content Placeholder 2">
            <a:extLst>
              <a:ext uri="{FF2B5EF4-FFF2-40B4-BE49-F238E27FC236}">
                <a16:creationId xmlns:a16="http://schemas.microsoft.com/office/drawing/2014/main" id="{1BA897BB-E3DD-D5D6-EBFC-02D847E71D10}"/>
              </a:ext>
            </a:extLst>
          </p:cNvPr>
          <p:cNvSpPr>
            <a:spLocks noGrp="1"/>
          </p:cNvSpPr>
          <p:nvPr>
            <p:ph idx="1"/>
          </p:nvPr>
        </p:nvSpPr>
        <p:spPr>
          <a:xfrm>
            <a:off x="838200" y="1825625"/>
            <a:ext cx="8655424" cy="4351338"/>
          </a:xfrm>
        </p:spPr>
        <p:txBody>
          <a:bodyPr/>
          <a:lstStyle/>
          <a:p>
            <a:pPr algn="just">
              <a:buFont typeface="Wingdings" panose="05000000000000000000" pitchFamily="2" charset="2"/>
              <a:buChar char="Ø"/>
            </a:pPr>
            <a:r>
              <a:rPr lang="vi-VN" dirty="0">
                <a:solidFill>
                  <a:schemeClr val="accent1">
                    <a:lumMod val="75000"/>
                  </a:schemeClr>
                </a:solidFill>
                <a:latin typeface="Times New Roman" panose="02020603050405020304" pitchFamily="18" charset="0"/>
                <a:cs typeface="Times New Roman" panose="02020603050405020304" pitchFamily="18" charset="0"/>
              </a:rPr>
              <a:t>Inline styles là các khai báo CSS ảnh hưởng đến một phần tử HTML duy nhất, được chứa trong một thuộc tính </a:t>
            </a:r>
            <a:r>
              <a:rPr lang="en-US" dirty="0">
                <a:solidFill>
                  <a:schemeClr val="accent1">
                    <a:lumMod val="75000"/>
                  </a:schemeClr>
                </a:solidFill>
                <a:latin typeface="Times New Roman" panose="02020603050405020304" pitchFamily="18" charset="0"/>
                <a:cs typeface="Times New Roman" panose="02020603050405020304" pitchFamily="18" charset="0"/>
              </a:rPr>
              <a:t>style</a:t>
            </a:r>
            <a:r>
              <a:rPr lang="vi-VN" dirty="0">
                <a:solidFill>
                  <a:schemeClr val="accent1">
                    <a:lumMod val="75000"/>
                  </a:schemeClr>
                </a:solidFill>
                <a:latin typeface="Times New Roman" panose="02020603050405020304" pitchFamily="18" charset="0"/>
                <a:cs typeface="Times New Roman" panose="02020603050405020304" pitchFamily="18" charset="0"/>
              </a:rPr>
              <a:t>. </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6236E0A-5DDE-4022-9C63-6516616CEE89}"/>
              </a:ext>
            </a:extLst>
          </p:cNvPr>
          <p:cNvPicPr>
            <a:picLocks noChangeAspect="1"/>
          </p:cNvPicPr>
          <p:nvPr/>
        </p:nvPicPr>
        <p:blipFill>
          <a:blip r:embed="rId2"/>
          <a:stretch>
            <a:fillRect/>
          </a:stretch>
        </p:blipFill>
        <p:spPr>
          <a:xfrm>
            <a:off x="1270000" y="4001294"/>
            <a:ext cx="7772400" cy="818147"/>
          </a:xfrm>
          <a:prstGeom prst="rect">
            <a:avLst/>
          </a:prstGeom>
        </p:spPr>
      </p:pic>
    </p:spTree>
    <p:extLst>
      <p:ext uri="{BB962C8B-B14F-4D97-AF65-F5344CB8AC3E}">
        <p14:creationId xmlns:p14="http://schemas.microsoft.com/office/powerpoint/2010/main" val="2350775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D31C-2C89-0925-6280-D8BD43EA24FA}"/>
              </a:ext>
            </a:extLst>
          </p:cNvPr>
          <p:cNvSpPr>
            <a:spLocks noGrp="1"/>
          </p:cNvSpPr>
          <p:nvPr>
            <p:ph type="title"/>
          </p:nvPr>
        </p:nvSpPr>
        <p:spPr/>
        <p:txBody>
          <a:bodyPr/>
          <a:lstStyle/>
          <a:p>
            <a:r>
              <a:rPr lang="en-US" sz="4400" dirty="0">
                <a:solidFill>
                  <a:schemeClr val="bg2">
                    <a:lumMod val="50000"/>
                  </a:schemeClr>
                </a:solidFill>
                <a:latin typeface="Times New Roman" panose="02020603050405020304" pitchFamily="18" charset="0"/>
                <a:cs typeface="Times New Roman" panose="02020603050405020304" pitchFamily="18" charset="0"/>
              </a:rPr>
              <a:t>C</a:t>
            </a:r>
            <a:r>
              <a:rPr lang="en-VN" sz="4400" dirty="0">
                <a:solidFill>
                  <a:schemeClr val="bg2">
                    <a:lumMod val="50000"/>
                  </a:schemeClr>
                </a:solidFill>
                <a:latin typeface="Times New Roman" panose="02020603050405020304" pitchFamily="18" charset="0"/>
                <a:cs typeface="Times New Roman" panose="02020603050405020304" pitchFamily="18" charset="0"/>
              </a:rPr>
              <a:t>ấu trúc CSS</a:t>
            </a:r>
            <a:endParaRPr lang="en-VN" dirty="0"/>
          </a:p>
        </p:txBody>
      </p:sp>
      <p:sp>
        <p:nvSpPr>
          <p:cNvPr id="3" name="Content Placeholder 2">
            <a:extLst>
              <a:ext uri="{FF2B5EF4-FFF2-40B4-BE49-F238E27FC236}">
                <a16:creationId xmlns:a16="http://schemas.microsoft.com/office/drawing/2014/main" id="{92FACF87-78B6-131C-1946-84D1D4800016}"/>
              </a:ext>
            </a:extLst>
          </p:cNvPr>
          <p:cNvSpPr>
            <a:spLocks noGrp="1"/>
          </p:cNvSpPr>
          <p:nvPr>
            <p:ph idx="1"/>
          </p:nvPr>
        </p:nvSpPr>
        <p:spPr/>
        <p:txBody>
          <a:bodyPr/>
          <a:lstStyle/>
          <a:p>
            <a:pPr algn="just"/>
            <a:r>
              <a:rPr lang="en-US" sz="3200" dirty="0" err="1">
                <a:solidFill>
                  <a:schemeClr val="accent1">
                    <a:lumMod val="75000"/>
                  </a:schemeClr>
                </a:solidFill>
                <a:latin typeface="Times New Roman" panose="02020603050405020304" pitchFamily="18" charset="0"/>
                <a:cs typeface="Times New Roman" panose="02020603050405020304" pitchFamily="18" charset="0"/>
              </a:rPr>
              <a:t>Đầu</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tiên</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đây</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là</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cách</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triển</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khai</a:t>
            </a:r>
            <a:r>
              <a:rPr lang="en-US" sz="3200" dirty="0">
                <a:solidFill>
                  <a:schemeClr val="accent1">
                    <a:lumMod val="75000"/>
                  </a:schemeClr>
                </a:solidFill>
                <a:latin typeface="Times New Roman" panose="02020603050405020304" pitchFamily="18" charset="0"/>
                <a:cs typeface="Times New Roman" panose="02020603050405020304" pitchFamily="18" charset="0"/>
              </a:rPr>
              <a:t> CSS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kém</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hiệu</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quả</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nhất</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để</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bảo</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trì</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Một</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thay</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đổi</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kiểu</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dáng</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có</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thể</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yêu</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cầu</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nhiều</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chỉnh</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sửa</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trong</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một</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trang</a:t>
            </a:r>
            <a:r>
              <a:rPr lang="en-US" sz="3200" dirty="0">
                <a:solidFill>
                  <a:schemeClr val="accent1">
                    <a:lumMod val="75000"/>
                  </a:schemeClr>
                </a:solidFill>
                <a:latin typeface="Times New Roman" panose="02020603050405020304" pitchFamily="18" charset="0"/>
                <a:cs typeface="Times New Roman" panose="02020603050405020304" pitchFamily="18" charset="0"/>
              </a:rPr>
              <a:t> web.</a:t>
            </a:r>
          </a:p>
          <a:p>
            <a:pPr algn="just"/>
            <a:r>
              <a:rPr lang="en-US" sz="3200" dirty="0" err="1">
                <a:solidFill>
                  <a:schemeClr val="accent1">
                    <a:lumMod val="75000"/>
                  </a:schemeClr>
                </a:solidFill>
                <a:latin typeface="Times New Roman" panose="02020603050405020304" pitchFamily="18" charset="0"/>
                <a:cs typeface="Times New Roman" panose="02020603050405020304" pitchFamily="18" charset="0"/>
              </a:rPr>
              <a:t>Thứ</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hai</a:t>
            </a:r>
            <a:r>
              <a:rPr lang="en-US" sz="3200" dirty="0">
                <a:solidFill>
                  <a:schemeClr val="accent1">
                    <a:lumMod val="75000"/>
                  </a:schemeClr>
                </a:solidFill>
                <a:latin typeface="Times New Roman" panose="02020603050405020304" pitchFamily="18" charset="0"/>
                <a:cs typeface="Times New Roman" panose="02020603050405020304" pitchFamily="18" charset="0"/>
              </a:rPr>
              <a:t>, CSS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nội</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tuyến</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cũng</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trộn</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mã</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trình</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bày</a:t>
            </a:r>
            <a:r>
              <a:rPr lang="en-US" sz="3200" dirty="0">
                <a:solidFill>
                  <a:schemeClr val="accent1">
                    <a:lumMod val="75000"/>
                  </a:schemeClr>
                </a:solidFill>
                <a:latin typeface="Times New Roman" panose="02020603050405020304" pitchFamily="18" charset="0"/>
                <a:cs typeface="Times New Roman" panose="02020603050405020304" pitchFamily="18" charset="0"/>
              </a:rPr>
              <a:t> (CSS)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với</a:t>
            </a:r>
            <a:r>
              <a:rPr lang="en-US" sz="3200" dirty="0">
                <a:solidFill>
                  <a:schemeClr val="accent1">
                    <a:lumMod val="75000"/>
                  </a:schemeClr>
                </a:solidFill>
                <a:latin typeface="Times New Roman" panose="02020603050405020304" pitchFamily="18" charset="0"/>
                <a:cs typeface="Times New Roman" panose="02020603050405020304" pitchFamily="18" charset="0"/>
              </a:rPr>
              <a:t> HTML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và</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nội</a:t>
            </a:r>
            <a:r>
              <a:rPr lang="en-US" sz="3200" dirty="0">
                <a:solidFill>
                  <a:schemeClr val="accent1">
                    <a:lumMod val="75000"/>
                  </a:schemeClr>
                </a:solidFill>
                <a:latin typeface="Times New Roman" panose="02020603050405020304" pitchFamily="18" charset="0"/>
                <a:cs typeface="Times New Roman" panose="02020603050405020304" pitchFamily="18" charset="0"/>
              </a:rPr>
              <a:t> dung,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khiến</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mọi</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thứ</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trở</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nên</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khó</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đọc</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và</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khó</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hiểu</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hơn</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Tách</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mã</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và</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nội</a:t>
            </a:r>
            <a:r>
              <a:rPr lang="en-US" sz="3200" dirty="0">
                <a:solidFill>
                  <a:schemeClr val="accent1">
                    <a:lumMod val="75000"/>
                  </a:schemeClr>
                </a:solidFill>
                <a:latin typeface="Times New Roman" panose="02020603050405020304" pitchFamily="18" charset="0"/>
                <a:cs typeface="Times New Roman" panose="02020603050405020304" pitchFamily="18" charset="0"/>
              </a:rPr>
              <a:t> dung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giúp</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bảo</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trì</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dễ</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dàng</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hơn</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cho</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tất</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cả</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những</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người</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làm</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việc</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trên</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trang</a:t>
            </a:r>
            <a:r>
              <a:rPr lang="en-US" sz="3200" dirty="0">
                <a:solidFill>
                  <a:schemeClr val="accent1">
                    <a:lumMod val="75000"/>
                  </a:schemeClr>
                </a:solidFill>
                <a:latin typeface="Times New Roman" panose="02020603050405020304" pitchFamily="18" charset="0"/>
                <a:cs typeface="Times New Roman" panose="02020603050405020304" pitchFamily="18" charset="0"/>
              </a:rPr>
              <a:t> web.</a:t>
            </a:r>
          </a:p>
          <a:p>
            <a:endParaRPr lang="en-VN" dirty="0"/>
          </a:p>
        </p:txBody>
      </p:sp>
    </p:spTree>
    <p:extLst>
      <p:ext uri="{BB962C8B-B14F-4D97-AF65-F5344CB8AC3E}">
        <p14:creationId xmlns:p14="http://schemas.microsoft.com/office/powerpoint/2010/main" val="4250766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CF91D-D0D6-0EFD-C983-19AB7EA8047D}"/>
              </a:ext>
            </a:extLst>
          </p:cNvPr>
          <p:cNvSpPr>
            <a:spLocks noGrp="1"/>
          </p:cNvSpPr>
          <p:nvPr>
            <p:ph type="title"/>
          </p:nvPr>
        </p:nvSpPr>
        <p:spPr/>
        <p:txBody>
          <a:bodyPr/>
          <a:lstStyle/>
          <a:p>
            <a:r>
              <a:rPr lang="en-US" sz="4400" dirty="0">
                <a:solidFill>
                  <a:schemeClr val="bg2">
                    <a:lumMod val="50000"/>
                  </a:schemeClr>
                </a:solidFill>
                <a:latin typeface="Times New Roman" panose="02020603050405020304" pitchFamily="18" charset="0"/>
                <a:cs typeface="Times New Roman" panose="02020603050405020304" pitchFamily="18" charset="0"/>
              </a:rPr>
              <a:t>C</a:t>
            </a:r>
            <a:r>
              <a:rPr lang="en-VN" sz="4400" dirty="0">
                <a:solidFill>
                  <a:schemeClr val="bg2">
                    <a:lumMod val="50000"/>
                  </a:schemeClr>
                </a:solidFill>
                <a:latin typeface="Times New Roman" panose="02020603050405020304" pitchFamily="18" charset="0"/>
                <a:cs typeface="Times New Roman" panose="02020603050405020304" pitchFamily="18" charset="0"/>
              </a:rPr>
              <a:t>ấu trúc CSS</a:t>
            </a:r>
            <a:endParaRPr lang="en-VN" dirty="0"/>
          </a:p>
        </p:txBody>
      </p:sp>
      <p:sp>
        <p:nvSpPr>
          <p:cNvPr id="3" name="Content Placeholder 2">
            <a:extLst>
              <a:ext uri="{FF2B5EF4-FFF2-40B4-BE49-F238E27FC236}">
                <a16:creationId xmlns:a16="http://schemas.microsoft.com/office/drawing/2014/main" id="{924F5179-AD52-2775-6153-0BDA5567D70D}"/>
              </a:ext>
            </a:extLst>
          </p:cNvPr>
          <p:cNvSpPr>
            <a:spLocks noGrp="1"/>
          </p:cNvSpPr>
          <p:nvPr>
            <p:ph idx="1"/>
          </p:nvPr>
        </p:nvSpPr>
        <p:spPr/>
        <p:txBody>
          <a:bodyPr/>
          <a:lstStyle/>
          <a:p>
            <a:pPr algn="just">
              <a:buFont typeface="Wingdings" panose="05000000000000000000" pitchFamily="2" charset="2"/>
              <a:buChar char="Ø"/>
            </a:pPr>
            <a:r>
              <a:rPr lang="vi-VN" sz="3200" dirty="0">
                <a:solidFill>
                  <a:schemeClr val="accent1">
                    <a:lumMod val="75000"/>
                  </a:schemeClr>
                </a:solidFill>
                <a:latin typeface="+mj-lt"/>
              </a:rPr>
              <a:t>Một selector xác định phần tử HTML để áp dụng các kiểu định dạng cho nội dung.</a:t>
            </a:r>
            <a:endParaRPr lang="en-US" sz="3200" dirty="0">
              <a:solidFill>
                <a:schemeClr val="accent1">
                  <a:lumMod val="75000"/>
                </a:schemeClr>
              </a:solidFill>
              <a:latin typeface="+mj-lt"/>
            </a:endParaRPr>
          </a:p>
          <a:p>
            <a:pPr algn="just">
              <a:buFont typeface="Wingdings" panose="05000000000000000000" pitchFamily="2" charset="2"/>
              <a:buChar char="Ø"/>
            </a:pPr>
            <a:r>
              <a:rPr lang="vi-VN" sz="3200" dirty="0">
                <a:solidFill>
                  <a:schemeClr val="accent1">
                    <a:lumMod val="75000"/>
                  </a:schemeClr>
                </a:solidFill>
                <a:latin typeface="+mj-lt"/>
              </a:rPr>
              <a:t>Mỗi quy tắc CSS bắt đầu bằng một selector hoặc danh sách các selector </a:t>
            </a:r>
            <a:r>
              <a:rPr lang="vi-VN" sz="3200" dirty="0">
                <a:solidFill>
                  <a:schemeClr val="accent1">
                    <a:lumMod val="75000"/>
                  </a:schemeClr>
                </a:solidFill>
                <a:latin typeface="+mj-lt"/>
                <a:sym typeface="Symbol" panose="05050102010706020507" pitchFamily="18" charset="2"/>
              </a:rPr>
              <a:t></a:t>
            </a:r>
            <a:r>
              <a:rPr lang="vi-VN" sz="3200" dirty="0">
                <a:solidFill>
                  <a:schemeClr val="accent1">
                    <a:lumMod val="75000"/>
                  </a:schemeClr>
                </a:solidFill>
                <a:latin typeface="+mj-lt"/>
              </a:rPr>
              <a:t> để cho trình duyệt biết phần tử nào mà các quy tắc sẽ áp dụng.</a:t>
            </a:r>
            <a:endParaRPr lang="en-US" sz="3200" dirty="0">
              <a:solidFill>
                <a:schemeClr val="accent1">
                  <a:lumMod val="75000"/>
                </a:schemeClr>
              </a:solidFill>
              <a:latin typeface="+mj-lt"/>
            </a:endParaRPr>
          </a:p>
          <a:p>
            <a:pPr algn="just">
              <a:buFont typeface="Wingdings" panose="05000000000000000000" pitchFamily="2" charset="2"/>
              <a:buChar char="Ø"/>
            </a:pPr>
            <a:r>
              <a:rPr lang="vi-VN" sz="3200" dirty="0">
                <a:solidFill>
                  <a:schemeClr val="accent1">
                    <a:lumMod val="75000"/>
                  </a:schemeClr>
                </a:solidFill>
                <a:latin typeface="+mj-lt"/>
              </a:rPr>
              <a:t>Tất cả các ví dụ </a:t>
            </a:r>
            <a:r>
              <a:rPr lang="en-US" sz="3200" dirty="0" err="1">
                <a:solidFill>
                  <a:schemeClr val="accent1">
                    <a:lumMod val="75000"/>
                  </a:schemeClr>
                </a:solidFill>
                <a:latin typeface="+mj-lt"/>
              </a:rPr>
              <a:t>này</a:t>
            </a:r>
            <a:r>
              <a:rPr lang="en-US" sz="3200" dirty="0">
                <a:solidFill>
                  <a:schemeClr val="accent1">
                    <a:lumMod val="75000"/>
                  </a:schemeClr>
                </a:solidFill>
                <a:latin typeface="+mj-lt"/>
              </a:rPr>
              <a:t> </a:t>
            </a:r>
            <a:r>
              <a:rPr lang="vi-VN" sz="3200" dirty="0">
                <a:solidFill>
                  <a:schemeClr val="accent1">
                    <a:lumMod val="75000"/>
                  </a:schemeClr>
                </a:solidFill>
                <a:latin typeface="+mj-lt"/>
              </a:rPr>
              <a:t>là selector hoặc danh sách selector hợp lệ.</a:t>
            </a:r>
            <a:endParaRPr lang="en-US" sz="3200" dirty="0">
              <a:solidFill>
                <a:schemeClr val="accent1">
                  <a:lumMod val="75000"/>
                </a:schemeClr>
              </a:solidFill>
              <a:latin typeface="+mj-lt"/>
            </a:endParaRPr>
          </a:p>
          <a:p>
            <a:endParaRPr lang="en-VN" dirty="0"/>
          </a:p>
        </p:txBody>
      </p:sp>
    </p:spTree>
    <p:extLst>
      <p:ext uri="{BB962C8B-B14F-4D97-AF65-F5344CB8AC3E}">
        <p14:creationId xmlns:p14="http://schemas.microsoft.com/office/powerpoint/2010/main" val="3232960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320B3-3807-A2B8-A930-7B95ED34088C}"/>
              </a:ext>
            </a:extLst>
          </p:cNvPr>
          <p:cNvSpPr>
            <a:spLocks noGrp="1"/>
          </p:cNvSpPr>
          <p:nvPr>
            <p:ph type="title"/>
          </p:nvPr>
        </p:nvSpPr>
        <p:spPr/>
        <p:txBody>
          <a:bodyPr/>
          <a:lstStyle/>
          <a:p>
            <a:r>
              <a:rPr lang="en-US" sz="4400" dirty="0">
                <a:solidFill>
                  <a:schemeClr val="bg2">
                    <a:lumMod val="50000"/>
                  </a:schemeClr>
                </a:solidFill>
                <a:latin typeface="Times New Roman" panose="02020603050405020304" pitchFamily="18" charset="0"/>
                <a:cs typeface="Times New Roman" panose="02020603050405020304" pitchFamily="18" charset="0"/>
              </a:rPr>
              <a:t>C</a:t>
            </a:r>
            <a:r>
              <a:rPr lang="en-VN" sz="4400" dirty="0">
                <a:solidFill>
                  <a:schemeClr val="bg2">
                    <a:lumMod val="50000"/>
                  </a:schemeClr>
                </a:solidFill>
                <a:latin typeface="Times New Roman" panose="02020603050405020304" pitchFamily="18" charset="0"/>
                <a:cs typeface="Times New Roman" panose="02020603050405020304" pitchFamily="18" charset="0"/>
              </a:rPr>
              <a:t>ấu trúc CSS</a:t>
            </a:r>
            <a:endParaRPr lang="en-VN" dirty="0"/>
          </a:p>
        </p:txBody>
      </p:sp>
      <p:pic>
        <p:nvPicPr>
          <p:cNvPr id="5" name="Content Placeholder 4" descr="A screenshot of a computer&#10;&#10;Description automatically generated">
            <a:extLst>
              <a:ext uri="{FF2B5EF4-FFF2-40B4-BE49-F238E27FC236}">
                <a16:creationId xmlns:a16="http://schemas.microsoft.com/office/drawing/2014/main" id="{5B1D3B21-DBC5-919F-64E8-A6714242A032}"/>
              </a:ext>
            </a:extLst>
          </p:cNvPr>
          <p:cNvPicPr>
            <a:picLocks noGrp="1" noChangeAspect="1"/>
          </p:cNvPicPr>
          <p:nvPr>
            <p:ph idx="1"/>
          </p:nvPr>
        </p:nvPicPr>
        <p:blipFill>
          <a:blip r:embed="rId2"/>
          <a:stretch>
            <a:fillRect/>
          </a:stretch>
        </p:blipFill>
        <p:spPr>
          <a:xfrm>
            <a:off x="838200" y="2012926"/>
            <a:ext cx="10515600" cy="3976736"/>
          </a:xfrm>
        </p:spPr>
      </p:pic>
    </p:spTree>
    <p:extLst>
      <p:ext uri="{BB962C8B-B14F-4D97-AF65-F5344CB8AC3E}">
        <p14:creationId xmlns:p14="http://schemas.microsoft.com/office/powerpoint/2010/main" val="945768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9FA4B-C943-499E-672A-62C472B978BF}"/>
              </a:ext>
            </a:extLst>
          </p:cNvPr>
          <p:cNvSpPr>
            <a:spLocks noGrp="1"/>
          </p:cNvSpPr>
          <p:nvPr>
            <p:ph type="title"/>
          </p:nvPr>
        </p:nvSpPr>
        <p:spPr/>
        <p:txBody>
          <a:bodyPr/>
          <a:lstStyle/>
          <a:p>
            <a:r>
              <a:rPr lang="en-US" sz="4400" dirty="0">
                <a:solidFill>
                  <a:schemeClr val="bg2">
                    <a:lumMod val="50000"/>
                  </a:schemeClr>
                </a:solidFill>
                <a:latin typeface="Times New Roman" panose="02020603050405020304" pitchFamily="18" charset="0"/>
                <a:cs typeface="Times New Roman" panose="02020603050405020304" pitchFamily="18" charset="0"/>
              </a:rPr>
              <a:t>C</a:t>
            </a:r>
            <a:r>
              <a:rPr lang="en-VN" sz="4400" dirty="0">
                <a:solidFill>
                  <a:schemeClr val="bg2">
                    <a:lumMod val="50000"/>
                  </a:schemeClr>
                </a:solidFill>
                <a:latin typeface="Times New Roman" panose="02020603050405020304" pitchFamily="18" charset="0"/>
                <a:cs typeface="Times New Roman" panose="02020603050405020304" pitchFamily="18" charset="0"/>
              </a:rPr>
              <a:t>ấu trúc CSS</a:t>
            </a:r>
            <a:endParaRPr lang="en-VN" dirty="0"/>
          </a:p>
        </p:txBody>
      </p:sp>
      <p:pic>
        <p:nvPicPr>
          <p:cNvPr id="5" name="Content Placeholder 4" descr="A computer screen shot of a computer code&#10;&#10;Description automatically generated">
            <a:extLst>
              <a:ext uri="{FF2B5EF4-FFF2-40B4-BE49-F238E27FC236}">
                <a16:creationId xmlns:a16="http://schemas.microsoft.com/office/drawing/2014/main" id="{71696EEF-2782-75C4-ECE3-04FCA3DEBE7B}"/>
              </a:ext>
            </a:extLst>
          </p:cNvPr>
          <p:cNvPicPr>
            <a:picLocks noGrp="1" noChangeAspect="1"/>
          </p:cNvPicPr>
          <p:nvPr>
            <p:ph idx="1"/>
          </p:nvPr>
        </p:nvPicPr>
        <p:blipFill>
          <a:blip r:embed="rId2"/>
          <a:stretch>
            <a:fillRect/>
          </a:stretch>
        </p:blipFill>
        <p:spPr>
          <a:xfrm>
            <a:off x="838200" y="2098377"/>
            <a:ext cx="10515600" cy="3805834"/>
          </a:xfrm>
        </p:spPr>
      </p:pic>
    </p:spTree>
    <p:extLst>
      <p:ext uri="{BB962C8B-B14F-4D97-AF65-F5344CB8AC3E}">
        <p14:creationId xmlns:p14="http://schemas.microsoft.com/office/powerpoint/2010/main" val="2465771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9486-52B8-BDFB-F246-5186F7394F46}"/>
              </a:ext>
            </a:extLst>
          </p:cNvPr>
          <p:cNvSpPr>
            <a:spLocks noGrp="1"/>
          </p:cNvSpPr>
          <p:nvPr>
            <p:ph type="title"/>
          </p:nvPr>
        </p:nvSpPr>
        <p:spPr>
          <a:xfrm>
            <a:off x="1996440" y="302260"/>
            <a:ext cx="10515600" cy="1325563"/>
          </a:xfrm>
        </p:spPr>
        <p:txBody>
          <a:bodyPr/>
          <a:lstStyle/>
          <a:p>
            <a:r>
              <a:rPr lang="en-VN" dirty="0">
                <a:latin typeface="Times New Roman" panose="02020603050405020304" pitchFamily="18" charset="0"/>
                <a:cs typeface="Times New Roman" panose="02020603050405020304" pitchFamily="18" charset="0"/>
              </a:rPr>
              <a:t>Nội dung</a:t>
            </a:r>
          </a:p>
        </p:txBody>
      </p:sp>
      <p:pic>
        <p:nvPicPr>
          <p:cNvPr id="5" name="Content Placeholder 4" descr="A logo of a planet&#10;&#10;Description automatically generated">
            <a:extLst>
              <a:ext uri="{FF2B5EF4-FFF2-40B4-BE49-F238E27FC236}">
                <a16:creationId xmlns:a16="http://schemas.microsoft.com/office/drawing/2014/main" id="{5A39552F-A75A-8417-5FCF-0E7E9334EB06}"/>
              </a:ext>
            </a:extLst>
          </p:cNvPr>
          <p:cNvPicPr>
            <a:picLocks noGrp="1" noChangeAspect="1"/>
          </p:cNvPicPr>
          <p:nvPr>
            <p:ph idx="1"/>
          </p:nvPr>
        </p:nvPicPr>
        <p:blipFill>
          <a:blip r:embed="rId2"/>
          <a:stretch>
            <a:fillRect/>
          </a:stretch>
        </p:blipFill>
        <p:spPr>
          <a:xfrm>
            <a:off x="370839" y="303530"/>
            <a:ext cx="1413881" cy="1046816"/>
          </a:xfrm>
        </p:spPr>
      </p:pic>
      <p:sp>
        <p:nvSpPr>
          <p:cNvPr id="8" name="TextBox 7">
            <a:extLst>
              <a:ext uri="{FF2B5EF4-FFF2-40B4-BE49-F238E27FC236}">
                <a16:creationId xmlns:a16="http://schemas.microsoft.com/office/drawing/2014/main" id="{AB8802FE-7624-BBCB-ECDF-4893D1B0418C}"/>
              </a:ext>
            </a:extLst>
          </p:cNvPr>
          <p:cNvSpPr txBox="1"/>
          <p:nvPr/>
        </p:nvSpPr>
        <p:spPr>
          <a:xfrm>
            <a:off x="1996440" y="2130286"/>
            <a:ext cx="5725160" cy="2862322"/>
          </a:xfrm>
          <a:prstGeom prst="rect">
            <a:avLst/>
          </a:prstGeom>
          <a:noFill/>
        </p:spPr>
        <p:txBody>
          <a:bodyPr wrap="square" rtlCol="0">
            <a:spAutoFit/>
          </a:bodyPr>
          <a:lstStyle/>
          <a:p>
            <a:pPr marL="342900" indent="-342900">
              <a:buAutoNum type="arabicPeriod"/>
            </a:pPr>
            <a:r>
              <a:rPr lang="en-VN" sz="4500" dirty="0">
                <a:latin typeface="Times New Roman" panose="02020603050405020304" pitchFamily="18" charset="0"/>
                <a:cs typeface="Times New Roman" panose="02020603050405020304" pitchFamily="18" charset="0"/>
              </a:rPr>
              <a:t> Giới thiệu</a:t>
            </a:r>
          </a:p>
          <a:p>
            <a:pPr marL="342900" indent="-342900">
              <a:buAutoNum type="arabicPeriod"/>
            </a:pPr>
            <a:r>
              <a:rPr lang="en-VN" sz="4500" dirty="0">
                <a:latin typeface="Times New Roman" panose="02020603050405020304" pitchFamily="18" charset="0"/>
                <a:cs typeface="Times New Roman" panose="02020603050405020304" pitchFamily="18" charset="0"/>
              </a:rPr>
              <a:t> CSS cơ bản</a:t>
            </a:r>
          </a:p>
          <a:p>
            <a:pPr marL="342900" indent="-342900">
              <a:buAutoNum type="arabicPeriod"/>
            </a:pPr>
            <a:r>
              <a:rPr lang="en-VN" sz="4500" dirty="0">
                <a:latin typeface="Times New Roman" panose="02020603050405020304" pitchFamily="18" charset="0"/>
                <a:cs typeface="Times New Roman" panose="02020603050405020304" pitchFamily="18" charset="0"/>
              </a:rPr>
              <a:t> CSS nâng cao</a:t>
            </a:r>
          </a:p>
          <a:p>
            <a:pPr marL="342900" indent="-342900">
              <a:buAutoNum type="arabicPeriod"/>
            </a:pPr>
            <a:r>
              <a:rPr lang="en-VN" sz="4500" dirty="0">
                <a:latin typeface="Times New Roman" panose="02020603050405020304" pitchFamily="18" charset="0"/>
                <a:cs typeface="Times New Roman" panose="02020603050405020304" pitchFamily="18" charset="0"/>
              </a:rPr>
              <a:t> Tổng kết</a:t>
            </a:r>
          </a:p>
        </p:txBody>
      </p:sp>
    </p:spTree>
    <p:extLst>
      <p:ext uri="{BB962C8B-B14F-4D97-AF65-F5344CB8AC3E}">
        <p14:creationId xmlns:p14="http://schemas.microsoft.com/office/powerpoint/2010/main" val="18868486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20479-A9E7-EEC9-FCE7-FB6C57A2CCBF}"/>
              </a:ext>
            </a:extLst>
          </p:cNvPr>
          <p:cNvSpPr>
            <a:spLocks noGrp="1"/>
          </p:cNvSpPr>
          <p:nvPr>
            <p:ph type="title"/>
          </p:nvPr>
        </p:nvSpPr>
        <p:spPr/>
        <p:txBody>
          <a:bodyPr/>
          <a:lstStyle/>
          <a:p>
            <a:r>
              <a:rPr lang="en-US" sz="4400" dirty="0">
                <a:solidFill>
                  <a:schemeClr val="bg2">
                    <a:lumMod val="50000"/>
                  </a:schemeClr>
                </a:solidFill>
                <a:latin typeface="Times New Roman" panose="02020603050405020304" pitchFamily="18" charset="0"/>
                <a:cs typeface="Times New Roman" panose="02020603050405020304" pitchFamily="18" charset="0"/>
              </a:rPr>
              <a:t>C</a:t>
            </a:r>
            <a:r>
              <a:rPr lang="en-VN" sz="4400" dirty="0">
                <a:solidFill>
                  <a:schemeClr val="bg2">
                    <a:lumMod val="50000"/>
                  </a:schemeClr>
                </a:solidFill>
                <a:latin typeface="Times New Roman" panose="02020603050405020304" pitchFamily="18" charset="0"/>
                <a:cs typeface="Times New Roman" panose="02020603050405020304" pitchFamily="18" charset="0"/>
              </a:rPr>
              <a:t>ấu trúc CSS</a:t>
            </a:r>
            <a:endParaRPr lang="en-VN" dirty="0"/>
          </a:p>
        </p:txBody>
      </p:sp>
      <p:pic>
        <p:nvPicPr>
          <p:cNvPr id="5" name="Content Placeholder 4" descr="A text and a blue arrow&#10;&#10;Description automatically generated with medium confidence">
            <a:extLst>
              <a:ext uri="{FF2B5EF4-FFF2-40B4-BE49-F238E27FC236}">
                <a16:creationId xmlns:a16="http://schemas.microsoft.com/office/drawing/2014/main" id="{D1AEF4DF-2A2F-0008-F304-14D1DC9FDD50}"/>
              </a:ext>
            </a:extLst>
          </p:cNvPr>
          <p:cNvPicPr>
            <a:picLocks noGrp="1" noChangeAspect="1"/>
          </p:cNvPicPr>
          <p:nvPr>
            <p:ph idx="1"/>
          </p:nvPr>
        </p:nvPicPr>
        <p:blipFill>
          <a:blip r:embed="rId2"/>
          <a:stretch>
            <a:fillRect/>
          </a:stretch>
        </p:blipFill>
        <p:spPr>
          <a:xfrm>
            <a:off x="838200" y="2006603"/>
            <a:ext cx="10515600" cy="3989381"/>
          </a:xfrm>
        </p:spPr>
      </p:pic>
    </p:spTree>
    <p:extLst>
      <p:ext uri="{BB962C8B-B14F-4D97-AF65-F5344CB8AC3E}">
        <p14:creationId xmlns:p14="http://schemas.microsoft.com/office/powerpoint/2010/main" val="3921310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7F92D-49FC-D7E7-DAE4-B66D71F5A8FA}"/>
              </a:ext>
            </a:extLst>
          </p:cNvPr>
          <p:cNvSpPr>
            <a:spLocks noGrp="1"/>
          </p:cNvSpPr>
          <p:nvPr>
            <p:ph type="title"/>
          </p:nvPr>
        </p:nvSpPr>
        <p:spPr/>
        <p:txBody>
          <a:bodyPr/>
          <a:lstStyle/>
          <a:p>
            <a:r>
              <a:rPr lang="en-US" sz="4400" dirty="0">
                <a:solidFill>
                  <a:schemeClr val="bg2">
                    <a:lumMod val="50000"/>
                  </a:schemeClr>
                </a:solidFill>
                <a:latin typeface="Times New Roman" panose="02020603050405020304" pitchFamily="18" charset="0"/>
                <a:cs typeface="Times New Roman" panose="02020603050405020304" pitchFamily="18" charset="0"/>
              </a:rPr>
              <a:t>C</a:t>
            </a:r>
            <a:r>
              <a:rPr lang="en-VN" sz="4400" dirty="0">
                <a:solidFill>
                  <a:schemeClr val="bg2">
                    <a:lumMod val="50000"/>
                  </a:schemeClr>
                </a:solidFill>
                <a:latin typeface="Times New Roman" panose="02020603050405020304" pitchFamily="18" charset="0"/>
                <a:cs typeface="Times New Roman" panose="02020603050405020304" pitchFamily="18" charset="0"/>
              </a:rPr>
              <a:t>ấu trúc CSS</a:t>
            </a:r>
            <a:endParaRPr lang="en-VN" dirty="0"/>
          </a:p>
        </p:txBody>
      </p:sp>
      <p:sp>
        <p:nvSpPr>
          <p:cNvPr id="3" name="Content Placeholder 2">
            <a:extLst>
              <a:ext uri="{FF2B5EF4-FFF2-40B4-BE49-F238E27FC236}">
                <a16:creationId xmlns:a16="http://schemas.microsoft.com/office/drawing/2014/main" id="{0598FD04-71BC-B7DC-2974-C0A473BA60B0}"/>
              </a:ext>
            </a:extLst>
          </p:cNvPr>
          <p:cNvSpPr>
            <a:spLocks noGrp="1"/>
          </p:cNvSpPr>
          <p:nvPr>
            <p:ph idx="1"/>
          </p:nvPr>
        </p:nvSpPr>
        <p:spPr>
          <a:xfrm>
            <a:off x="322729" y="1690688"/>
            <a:ext cx="8202706" cy="4486275"/>
          </a:xfrm>
        </p:spPr>
        <p:txBody>
          <a:bodyPr/>
          <a:lstStyle/>
          <a:p>
            <a:pPr algn="just"/>
            <a:r>
              <a:rPr lang="vi-VN" dirty="0">
                <a:solidFill>
                  <a:schemeClr val="accent1">
                    <a:lumMod val="75000"/>
                  </a:schemeClr>
                </a:solidFill>
                <a:latin typeface="Times New Roman" panose="02020603050405020304" pitchFamily="18" charset="0"/>
                <a:cs typeface="Times New Roman" panose="02020603050405020304" pitchFamily="18" charset="0"/>
              </a:rPr>
              <a:t>Ở cấp độ cơ bản nhất, CSS bao gồm hai thành phần:</a:t>
            </a:r>
          </a:p>
          <a:p>
            <a:pPr lvl="1" algn="just">
              <a:buFont typeface="Wingdings" panose="05000000000000000000" pitchFamily="2" charset="2"/>
              <a:buChar char="Ø"/>
            </a:pPr>
            <a:r>
              <a:rPr lang="vi-VN" b="1" dirty="0">
                <a:solidFill>
                  <a:schemeClr val="accent1">
                    <a:lumMod val="75000"/>
                  </a:schemeClr>
                </a:solidFill>
                <a:latin typeface="Times New Roman" panose="02020603050405020304" pitchFamily="18" charset="0"/>
                <a:cs typeface="Times New Roman" panose="02020603050405020304" pitchFamily="18" charset="0"/>
              </a:rPr>
              <a:t>Thuộc tính</a:t>
            </a:r>
            <a:r>
              <a:rPr lang="vi-VN" dirty="0">
                <a:solidFill>
                  <a:schemeClr val="accent1">
                    <a:lumMod val="75000"/>
                  </a:schemeClr>
                </a:solidFill>
                <a:latin typeface="Times New Roman" panose="02020603050405020304" pitchFamily="18" charset="0"/>
                <a:cs typeface="Times New Roman" panose="02020603050405020304" pitchFamily="18" charset="0"/>
              </a:rPr>
              <a:t>: Đây là giá trị định danh xác định loại thuộc tính muốn sửa đổi. Ví dụ: font-size, width, background-color.</a:t>
            </a:r>
          </a:p>
          <a:p>
            <a:pPr lvl="1" algn="just">
              <a:buFont typeface="Wingdings" panose="05000000000000000000" pitchFamily="2" charset="2"/>
              <a:buChar char="Ø"/>
            </a:pPr>
            <a:r>
              <a:rPr lang="vi-VN" b="1" dirty="0">
                <a:solidFill>
                  <a:schemeClr val="accent1">
                    <a:lumMod val="75000"/>
                  </a:schemeClr>
                </a:solidFill>
                <a:latin typeface="Times New Roman" panose="02020603050405020304" pitchFamily="18" charset="0"/>
                <a:cs typeface="Times New Roman" panose="02020603050405020304" pitchFamily="18" charset="0"/>
              </a:rPr>
              <a:t>Giá trị</a:t>
            </a:r>
            <a:r>
              <a:rPr lang="vi-VN" dirty="0">
                <a:solidFill>
                  <a:schemeClr val="accent1">
                    <a:lumMod val="75000"/>
                  </a:schemeClr>
                </a:solidFill>
                <a:latin typeface="Times New Roman" panose="02020603050405020304" pitchFamily="18" charset="0"/>
                <a:cs typeface="Times New Roman" panose="02020603050405020304" pitchFamily="18" charset="0"/>
              </a:rPr>
              <a:t>: Mỗi thuộc tính được gán một giá trị. Giá trị này cho biết cách tạo kiểu cho thuộc tính.</a:t>
            </a:r>
          </a:p>
          <a:p>
            <a:endParaRPr lang="en-VN" dirty="0"/>
          </a:p>
        </p:txBody>
      </p:sp>
      <p:pic>
        <p:nvPicPr>
          <p:cNvPr id="5" name="Picture 4" descr="A screenshot of a computer&#10;&#10;Description automatically generated">
            <a:extLst>
              <a:ext uri="{FF2B5EF4-FFF2-40B4-BE49-F238E27FC236}">
                <a16:creationId xmlns:a16="http://schemas.microsoft.com/office/drawing/2014/main" id="{AAA2FE2F-A306-A8B8-9628-DEB69775C30F}"/>
              </a:ext>
            </a:extLst>
          </p:cNvPr>
          <p:cNvPicPr>
            <a:picLocks noChangeAspect="1"/>
          </p:cNvPicPr>
          <p:nvPr/>
        </p:nvPicPr>
        <p:blipFill>
          <a:blip r:embed="rId2"/>
          <a:stretch>
            <a:fillRect/>
          </a:stretch>
        </p:blipFill>
        <p:spPr>
          <a:xfrm>
            <a:off x="4419600" y="4001294"/>
            <a:ext cx="7772400" cy="2777524"/>
          </a:xfrm>
          <a:prstGeom prst="rect">
            <a:avLst/>
          </a:prstGeom>
        </p:spPr>
      </p:pic>
    </p:spTree>
    <p:extLst>
      <p:ext uri="{BB962C8B-B14F-4D97-AF65-F5344CB8AC3E}">
        <p14:creationId xmlns:p14="http://schemas.microsoft.com/office/powerpoint/2010/main" val="3548750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35D45-CF3D-F9B8-FA32-3D68CAAE5966}"/>
              </a:ext>
            </a:extLst>
          </p:cNvPr>
          <p:cNvSpPr>
            <a:spLocks noGrp="1"/>
          </p:cNvSpPr>
          <p:nvPr>
            <p:ph type="title"/>
          </p:nvPr>
        </p:nvSpPr>
        <p:spPr/>
        <p:txBody>
          <a:bodyPr/>
          <a:lstStyle/>
          <a:p>
            <a:r>
              <a:rPr lang="en-US" sz="4400" dirty="0">
                <a:solidFill>
                  <a:schemeClr val="bg2">
                    <a:lumMod val="50000"/>
                  </a:schemeClr>
                </a:solidFill>
                <a:latin typeface="Times New Roman" panose="02020603050405020304" pitchFamily="18" charset="0"/>
                <a:cs typeface="Times New Roman" panose="02020603050405020304" pitchFamily="18" charset="0"/>
              </a:rPr>
              <a:t>C</a:t>
            </a:r>
            <a:r>
              <a:rPr lang="en-VN" sz="4400" dirty="0">
                <a:solidFill>
                  <a:schemeClr val="bg2">
                    <a:lumMod val="50000"/>
                  </a:schemeClr>
                </a:solidFill>
                <a:latin typeface="Times New Roman" panose="02020603050405020304" pitchFamily="18" charset="0"/>
                <a:cs typeface="Times New Roman" panose="02020603050405020304" pitchFamily="18" charset="0"/>
              </a:rPr>
              <a:t>ấu trúc CSS</a:t>
            </a:r>
            <a:endParaRPr lang="en-VN" dirty="0"/>
          </a:p>
        </p:txBody>
      </p:sp>
      <p:sp>
        <p:nvSpPr>
          <p:cNvPr id="3" name="Content Placeholder 2">
            <a:extLst>
              <a:ext uri="{FF2B5EF4-FFF2-40B4-BE49-F238E27FC236}">
                <a16:creationId xmlns:a16="http://schemas.microsoft.com/office/drawing/2014/main" id="{40DC962B-AD51-7F7A-6D31-99225CFAFBE6}"/>
              </a:ext>
            </a:extLst>
          </p:cNvPr>
          <p:cNvSpPr>
            <a:spLocks noGrp="1"/>
          </p:cNvSpPr>
          <p:nvPr>
            <p:ph idx="1"/>
          </p:nvPr>
        </p:nvSpPr>
        <p:spPr>
          <a:xfrm>
            <a:off x="838200" y="1825625"/>
            <a:ext cx="6907306" cy="4351338"/>
          </a:xfrm>
        </p:spPr>
        <p:txBody>
          <a:bodyPr/>
          <a:lstStyle/>
          <a:p>
            <a:pPr algn="just"/>
            <a:r>
              <a:rPr lang="en-US" b="1" u="sng" dirty="0">
                <a:solidFill>
                  <a:schemeClr val="accent1">
                    <a:lumMod val="75000"/>
                  </a:schemeClr>
                </a:solidFill>
                <a:latin typeface="Times New Roman" panose="02020603050405020304" pitchFamily="18" charset="0"/>
                <a:cs typeface="Times New Roman" panose="02020603050405020304" pitchFamily="18" charset="0"/>
              </a:rPr>
              <a:t>Functions</a:t>
            </a:r>
          </a:p>
          <a:p>
            <a:pPr algn="just">
              <a:buFont typeface="Wingdings" panose="05000000000000000000" pitchFamily="2" charset="2"/>
              <a:buChar char="Ø"/>
            </a:pPr>
            <a:r>
              <a:rPr lang="vi-VN" sz="2800" dirty="0">
                <a:solidFill>
                  <a:schemeClr val="accent1">
                    <a:lumMod val="75000"/>
                  </a:schemeClr>
                </a:solidFill>
                <a:latin typeface="Times New Roman" panose="02020603050405020304" pitchFamily="18" charset="0"/>
                <a:cs typeface="Times New Roman" panose="02020603050405020304" pitchFamily="18" charset="0"/>
              </a:rPr>
              <a:t>Trong khi hầu hết các giá trị là từ khóa hoặc giá trị số tương đối đơn giản, có một số giá trị có dạng hàm.</a:t>
            </a:r>
            <a:endParaRPr lang="en-US" sz="2800" dirty="0">
              <a:solidFill>
                <a:schemeClr val="accent1">
                  <a:lumMod val="75000"/>
                </a:schemeClr>
              </a:solidFill>
              <a:latin typeface="Times New Roman" panose="02020603050405020304" pitchFamily="18" charset="0"/>
              <a:cs typeface="Times New Roman" panose="02020603050405020304" pitchFamily="18" charset="0"/>
            </a:endParaRPr>
          </a:p>
          <a:p>
            <a:endParaRPr lang="en-VN" dirty="0"/>
          </a:p>
        </p:txBody>
      </p:sp>
      <p:pic>
        <p:nvPicPr>
          <p:cNvPr id="5" name="Picture 4">
            <a:extLst>
              <a:ext uri="{FF2B5EF4-FFF2-40B4-BE49-F238E27FC236}">
                <a16:creationId xmlns:a16="http://schemas.microsoft.com/office/drawing/2014/main" id="{0048BA02-1D33-B8E0-D451-265C2B27B586}"/>
              </a:ext>
            </a:extLst>
          </p:cNvPr>
          <p:cNvPicPr>
            <a:picLocks noChangeAspect="1"/>
          </p:cNvPicPr>
          <p:nvPr/>
        </p:nvPicPr>
        <p:blipFill>
          <a:blip r:embed="rId2"/>
          <a:stretch>
            <a:fillRect/>
          </a:stretch>
        </p:blipFill>
        <p:spPr>
          <a:xfrm>
            <a:off x="549835" y="4658007"/>
            <a:ext cx="7772400" cy="689487"/>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A08FBD4B-8B68-FA0B-F937-6598A8F31F85}"/>
              </a:ext>
            </a:extLst>
          </p:cNvPr>
          <p:cNvPicPr>
            <a:picLocks noChangeAspect="1"/>
          </p:cNvPicPr>
          <p:nvPr/>
        </p:nvPicPr>
        <p:blipFill>
          <a:blip r:embed="rId3"/>
          <a:stretch>
            <a:fillRect/>
          </a:stretch>
        </p:blipFill>
        <p:spPr>
          <a:xfrm>
            <a:off x="8597900" y="4001294"/>
            <a:ext cx="3594100" cy="2692400"/>
          </a:xfrm>
          <a:prstGeom prst="rect">
            <a:avLst/>
          </a:prstGeom>
        </p:spPr>
      </p:pic>
      <p:pic>
        <p:nvPicPr>
          <p:cNvPr id="9" name="Picture 8">
            <a:extLst>
              <a:ext uri="{FF2B5EF4-FFF2-40B4-BE49-F238E27FC236}">
                <a16:creationId xmlns:a16="http://schemas.microsoft.com/office/drawing/2014/main" id="{0956371A-505D-4106-61E9-8B1EA19A9F25}"/>
              </a:ext>
            </a:extLst>
          </p:cNvPr>
          <p:cNvPicPr>
            <a:picLocks noChangeAspect="1"/>
          </p:cNvPicPr>
          <p:nvPr/>
        </p:nvPicPr>
        <p:blipFill>
          <a:blip r:embed="rId4"/>
          <a:stretch>
            <a:fillRect/>
          </a:stretch>
        </p:blipFill>
        <p:spPr>
          <a:xfrm>
            <a:off x="549835" y="5975179"/>
            <a:ext cx="7772400" cy="548736"/>
          </a:xfrm>
          <a:prstGeom prst="rect">
            <a:avLst/>
          </a:prstGeom>
        </p:spPr>
      </p:pic>
    </p:spTree>
    <p:extLst>
      <p:ext uri="{BB962C8B-B14F-4D97-AF65-F5344CB8AC3E}">
        <p14:creationId xmlns:p14="http://schemas.microsoft.com/office/powerpoint/2010/main" val="3175741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1D23-2CA9-998C-22D0-38E5B87FD3F2}"/>
              </a:ext>
            </a:extLst>
          </p:cNvPr>
          <p:cNvSpPr>
            <a:spLocks noGrp="1"/>
          </p:cNvSpPr>
          <p:nvPr>
            <p:ph type="title"/>
          </p:nvPr>
        </p:nvSpPr>
        <p:spPr/>
        <p:txBody>
          <a:bodyPr/>
          <a:lstStyle/>
          <a:p>
            <a:r>
              <a:rPr lang="en-VN" sz="4400" dirty="0">
                <a:solidFill>
                  <a:schemeClr val="bg2">
                    <a:lumMod val="50000"/>
                  </a:schemeClr>
                </a:solidFill>
                <a:latin typeface="Times New Roman" panose="02020603050405020304" pitchFamily="18" charset="0"/>
                <a:cs typeface="Times New Roman" panose="02020603050405020304" pitchFamily="18" charset="0"/>
              </a:rPr>
              <a:t>CSS hoạt động</a:t>
            </a:r>
            <a:endParaRPr lang="en-VN" dirty="0"/>
          </a:p>
        </p:txBody>
      </p:sp>
      <p:pic>
        <p:nvPicPr>
          <p:cNvPr id="5" name="Content Placeholder 4" descr="A diagram of a computer program&#10;&#10;Description automatically generated">
            <a:extLst>
              <a:ext uri="{FF2B5EF4-FFF2-40B4-BE49-F238E27FC236}">
                <a16:creationId xmlns:a16="http://schemas.microsoft.com/office/drawing/2014/main" id="{B49A66C5-69CC-BF0C-D047-158943A6486B}"/>
              </a:ext>
            </a:extLst>
          </p:cNvPr>
          <p:cNvPicPr>
            <a:picLocks noGrp="1" noChangeAspect="1"/>
          </p:cNvPicPr>
          <p:nvPr>
            <p:ph idx="1"/>
          </p:nvPr>
        </p:nvPicPr>
        <p:blipFill>
          <a:blip r:embed="rId2"/>
          <a:stretch>
            <a:fillRect/>
          </a:stretch>
        </p:blipFill>
        <p:spPr>
          <a:xfrm>
            <a:off x="865350" y="1825625"/>
            <a:ext cx="10461299" cy="4351338"/>
          </a:xfrm>
        </p:spPr>
      </p:pic>
    </p:spTree>
    <p:extLst>
      <p:ext uri="{BB962C8B-B14F-4D97-AF65-F5344CB8AC3E}">
        <p14:creationId xmlns:p14="http://schemas.microsoft.com/office/powerpoint/2010/main" val="3869785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4D7AB-93DA-D277-86B3-8C838A9AD4EC}"/>
              </a:ext>
            </a:extLst>
          </p:cNvPr>
          <p:cNvSpPr>
            <a:spLocks noGrp="1"/>
          </p:cNvSpPr>
          <p:nvPr>
            <p:ph type="title"/>
          </p:nvPr>
        </p:nvSpPr>
        <p:spPr/>
        <p:txBody>
          <a:bodyPr/>
          <a:lstStyle/>
          <a:p>
            <a:r>
              <a:rPr lang="en-VN" sz="4400" dirty="0">
                <a:solidFill>
                  <a:schemeClr val="bg2">
                    <a:lumMod val="50000"/>
                  </a:schemeClr>
                </a:solidFill>
                <a:latin typeface="Times New Roman" panose="02020603050405020304" pitchFamily="18" charset="0"/>
                <a:cs typeface="Times New Roman" panose="02020603050405020304" pitchFamily="18" charset="0"/>
              </a:rPr>
              <a:t>CSS hoạt động</a:t>
            </a:r>
            <a:endParaRPr lang="en-VN" dirty="0"/>
          </a:p>
        </p:txBody>
      </p:sp>
      <p:pic>
        <p:nvPicPr>
          <p:cNvPr id="5" name="Content Placeholder 4" descr="A screenshot of a text box&#10;&#10;Description automatically generated">
            <a:extLst>
              <a:ext uri="{FF2B5EF4-FFF2-40B4-BE49-F238E27FC236}">
                <a16:creationId xmlns:a16="http://schemas.microsoft.com/office/drawing/2014/main" id="{3438C5BF-B24F-4EE1-B490-93FDFA152C44}"/>
              </a:ext>
            </a:extLst>
          </p:cNvPr>
          <p:cNvPicPr>
            <a:picLocks noGrp="1" noChangeAspect="1"/>
          </p:cNvPicPr>
          <p:nvPr>
            <p:ph idx="1"/>
          </p:nvPr>
        </p:nvPicPr>
        <p:blipFill>
          <a:blip r:embed="rId2"/>
          <a:stretch>
            <a:fillRect/>
          </a:stretch>
        </p:blipFill>
        <p:spPr>
          <a:xfrm>
            <a:off x="883255" y="1825625"/>
            <a:ext cx="10425490" cy="4351338"/>
          </a:xfrm>
        </p:spPr>
      </p:pic>
    </p:spTree>
    <p:extLst>
      <p:ext uri="{BB962C8B-B14F-4D97-AF65-F5344CB8AC3E}">
        <p14:creationId xmlns:p14="http://schemas.microsoft.com/office/powerpoint/2010/main" val="1144275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44E88-9233-2515-09D3-DC0FAE7D8A71}"/>
              </a:ext>
            </a:extLst>
          </p:cNvPr>
          <p:cNvSpPr>
            <a:spLocks noGrp="1"/>
          </p:cNvSpPr>
          <p:nvPr>
            <p:ph type="title"/>
          </p:nvPr>
        </p:nvSpPr>
        <p:spPr/>
        <p:txBody>
          <a:bodyPr/>
          <a:lstStyle/>
          <a:p>
            <a:r>
              <a:rPr lang="en-VN" sz="4400" dirty="0">
                <a:solidFill>
                  <a:schemeClr val="tx1">
                    <a:lumMod val="65000"/>
                    <a:lumOff val="35000"/>
                  </a:schemeClr>
                </a:solidFill>
                <a:latin typeface="Times New Roman" panose="02020603050405020304" pitchFamily="18" charset="0"/>
                <a:cs typeface="Times New Roman" panose="02020603050405020304" pitchFamily="18" charset="0"/>
              </a:rPr>
              <a:t>Xây dựng blocks</a:t>
            </a:r>
            <a:endParaRPr lang="en-VN" dirty="0"/>
          </a:p>
        </p:txBody>
      </p:sp>
      <p:sp>
        <p:nvSpPr>
          <p:cNvPr id="3" name="Content Placeholder 2">
            <a:extLst>
              <a:ext uri="{FF2B5EF4-FFF2-40B4-BE49-F238E27FC236}">
                <a16:creationId xmlns:a16="http://schemas.microsoft.com/office/drawing/2014/main" id="{EED8EA2E-5C1B-D6A4-2FDB-B10AC4F0AA5F}"/>
              </a:ext>
            </a:extLst>
          </p:cNvPr>
          <p:cNvSpPr>
            <a:spLocks noGrp="1"/>
          </p:cNvSpPr>
          <p:nvPr>
            <p:ph idx="1"/>
          </p:nvPr>
        </p:nvSpPr>
        <p:spPr/>
        <p:txBody>
          <a:bodyPr/>
          <a:lstStyle/>
          <a:p>
            <a:r>
              <a:rPr lang="vi-VN" sz="3500" dirty="0">
                <a:solidFill>
                  <a:schemeClr val="accent1">
                    <a:lumMod val="60000"/>
                    <a:lumOff val="40000"/>
                  </a:schemeClr>
                </a:solidFill>
                <a:latin typeface="+mj-lt"/>
              </a:rPr>
              <a:t>Backgrounds và borders</a:t>
            </a:r>
          </a:p>
          <a:p>
            <a:r>
              <a:rPr lang="vi-VN" sz="3500" dirty="0">
                <a:solidFill>
                  <a:schemeClr val="accent1">
                    <a:lumMod val="60000"/>
                    <a:lumOff val="40000"/>
                  </a:schemeClr>
                </a:solidFill>
                <a:latin typeface="+mj-lt"/>
              </a:rPr>
              <a:t>Image và form</a:t>
            </a:r>
          </a:p>
          <a:p>
            <a:endParaRPr lang="en-VN" dirty="0"/>
          </a:p>
        </p:txBody>
      </p:sp>
      <p:pic>
        <p:nvPicPr>
          <p:cNvPr id="5" name="Picture 4" descr="A screen shot of a computer&#10;&#10;Description automatically generated">
            <a:extLst>
              <a:ext uri="{FF2B5EF4-FFF2-40B4-BE49-F238E27FC236}">
                <a16:creationId xmlns:a16="http://schemas.microsoft.com/office/drawing/2014/main" id="{59E71E62-BEBF-2309-26E8-2EF97936CC3E}"/>
              </a:ext>
            </a:extLst>
          </p:cNvPr>
          <p:cNvPicPr>
            <a:picLocks noChangeAspect="1"/>
          </p:cNvPicPr>
          <p:nvPr/>
        </p:nvPicPr>
        <p:blipFill>
          <a:blip r:embed="rId2"/>
          <a:stretch>
            <a:fillRect/>
          </a:stretch>
        </p:blipFill>
        <p:spPr>
          <a:xfrm>
            <a:off x="2033337" y="3085504"/>
            <a:ext cx="10145635" cy="3748434"/>
          </a:xfrm>
          <a:prstGeom prst="rect">
            <a:avLst/>
          </a:prstGeom>
        </p:spPr>
      </p:pic>
    </p:spTree>
    <p:extLst>
      <p:ext uri="{BB962C8B-B14F-4D97-AF65-F5344CB8AC3E}">
        <p14:creationId xmlns:p14="http://schemas.microsoft.com/office/powerpoint/2010/main" val="2989977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71E3F-3E88-03C4-AE9F-7C255ED1D3F5}"/>
              </a:ext>
            </a:extLst>
          </p:cNvPr>
          <p:cNvSpPr>
            <a:spLocks noGrp="1"/>
          </p:cNvSpPr>
          <p:nvPr>
            <p:ph type="title"/>
          </p:nvPr>
        </p:nvSpPr>
        <p:spPr/>
        <p:txBody>
          <a:bodyPr/>
          <a:lstStyle/>
          <a:p>
            <a:r>
              <a:rPr lang="en-VN" sz="4400" dirty="0">
                <a:solidFill>
                  <a:schemeClr val="tx1">
                    <a:lumMod val="65000"/>
                    <a:lumOff val="35000"/>
                  </a:schemeClr>
                </a:solidFill>
                <a:latin typeface="Times New Roman" panose="02020603050405020304" pitchFamily="18" charset="0"/>
                <a:cs typeface="Times New Roman" panose="02020603050405020304" pitchFamily="18" charset="0"/>
              </a:rPr>
              <a:t>Xây dựng blocks</a:t>
            </a:r>
            <a:endParaRPr lang="en-VN" dirty="0"/>
          </a:p>
        </p:txBody>
      </p:sp>
      <p:sp>
        <p:nvSpPr>
          <p:cNvPr id="3" name="Content Placeholder 2">
            <a:extLst>
              <a:ext uri="{FF2B5EF4-FFF2-40B4-BE49-F238E27FC236}">
                <a16:creationId xmlns:a16="http://schemas.microsoft.com/office/drawing/2014/main" id="{4AE24C6A-7CB0-E971-142E-4F1D9F2110C1}"/>
              </a:ext>
            </a:extLst>
          </p:cNvPr>
          <p:cNvSpPr>
            <a:spLocks noGrp="1"/>
          </p:cNvSpPr>
          <p:nvPr>
            <p:ph idx="1"/>
          </p:nvPr>
        </p:nvSpPr>
        <p:spPr/>
        <p:txBody>
          <a:bodyPr/>
          <a:lstStyle/>
          <a:p>
            <a:pPr algn="l"/>
            <a:r>
              <a:rPr lang="en-US" sz="2800" b="1" u="sng" dirty="0" err="1">
                <a:solidFill>
                  <a:schemeClr val="accent1">
                    <a:lumMod val="75000"/>
                  </a:schemeClr>
                </a:solidFill>
                <a:latin typeface="Times New Roman" panose="02020603050405020304" pitchFamily="18" charset="0"/>
                <a:cs typeface="Times New Roman" panose="02020603050405020304" pitchFamily="18" charset="0"/>
              </a:rPr>
              <a:t>Tạo</a:t>
            </a:r>
            <a:r>
              <a:rPr lang="en-US" sz="2800" b="1" u="sng" dirty="0">
                <a:solidFill>
                  <a:schemeClr val="accent1">
                    <a:lumMod val="75000"/>
                  </a:schemeClr>
                </a:solidFill>
                <a:latin typeface="Times New Roman" panose="02020603050405020304" pitchFamily="18" charset="0"/>
                <a:cs typeface="Times New Roman" panose="02020603050405020304" pitchFamily="18" charset="0"/>
              </a:rPr>
              <a:t> Backgrounds </a:t>
            </a:r>
            <a:r>
              <a:rPr lang="en-US" sz="2800" b="1" u="sng" dirty="0" err="1">
                <a:solidFill>
                  <a:schemeClr val="accent1">
                    <a:lumMod val="75000"/>
                  </a:schemeClr>
                </a:solidFill>
                <a:latin typeface="Times New Roman" panose="02020603050405020304" pitchFamily="18" charset="0"/>
                <a:cs typeface="Times New Roman" panose="02020603050405020304" pitchFamily="18" charset="0"/>
              </a:rPr>
              <a:t>trong</a:t>
            </a:r>
            <a:r>
              <a:rPr lang="en-US" sz="2800" b="1" u="sng" dirty="0">
                <a:solidFill>
                  <a:schemeClr val="accent1">
                    <a:lumMod val="75000"/>
                  </a:schemeClr>
                </a:solidFill>
                <a:latin typeface="Times New Roman" panose="02020603050405020304" pitchFamily="18" charset="0"/>
                <a:cs typeface="Times New Roman" panose="02020603050405020304" pitchFamily="18" charset="0"/>
              </a:rPr>
              <a:t> CSS</a:t>
            </a:r>
          </a:p>
          <a:p>
            <a:pPr algn="l">
              <a:buFont typeface="Wingdings" panose="05000000000000000000" pitchFamily="2" charset="2"/>
              <a:buChar char="Ø"/>
            </a:pPr>
            <a:r>
              <a:rPr lang="en-US" sz="2800" b="1" i="1" dirty="0">
                <a:solidFill>
                  <a:schemeClr val="accent1">
                    <a:lumMod val="75000"/>
                  </a:schemeClr>
                </a:solidFill>
                <a:latin typeface="Times New Roman" panose="02020603050405020304" pitchFamily="18" charset="0"/>
                <a:cs typeface="Times New Roman" panose="02020603050405020304" pitchFamily="18" charset="0"/>
              </a:rPr>
              <a:t>Background images</a:t>
            </a:r>
            <a:r>
              <a:rPr lang="en-US" sz="2800" dirty="0">
                <a:solidFill>
                  <a:schemeClr val="accent1">
                    <a:lumMod val="75000"/>
                  </a:schemeClr>
                </a:solidFill>
                <a:latin typeface="Times New Roman" panose="02020603050405020304" pitchFamily="18" charset="0"/>
                <a:cs typeface="Times New Roman" panose="02020603050405020304" pitchFamily="18" charset="0"/>
              </a:rPr>
              <a:t>: </a:t>
            </a:r>
            <a:r>
              <a:rPr lang="en-US" sz="2800" dirty="0" err="1">
                <a:solidFill>
                  <a:schemeClr val="accent1">
                    <a:lumMod val="75000"/>
                  </a:schemeClr>
                </a:solidFill>
                <a:latin typeface="Times New Roman" panose="02020603050405020304" pitchFamily="18" charset="0"/>
                <a:cs typeface="Times New Roman" panose="02020603050405020304" pitchFamily="18" charset="0"/>
              </a:rPr>
              <a:t>Thuộc</a:t>
            </a:r>
            <a:r>
              <a:rPr lang="en-US" sz="2800" dirty="0">
                <a:solidFill>
                  <a:schemeClr val="accent1">
                    <a:lumMod val="75000"/>
                  </a:schemeClr>
                </a:solidFill>
                <a:latin typeface="Times New Roman" panose="02020603050405020304" pitchFamily="18" charset="0"/>
                <a:cs typeface="Times New Roman" panose="02020603050405020304" pitchFamily="18" charset="0"/>
              </a:rPr>
              <a:t> </a:t>
            </a:r>
            <a:r>
              <a:rPr lang="en-US" sz="2800" dirty="0" err="1">
                <a:solidFill>
                  <a:schemeClr val="accent1">
                    <a:lumMod val="75000"/>
                  </a:schemeClr>
                </a:solidFill>
                <a:latin typeface="Times New Roman" panose="02020603050405020304" pitchFamily="18" charset="0"/>
                <a:cs typeface="Times New Roman" panose="02020603050405020304" pitchFamily="18" charset="0"/>
              </a:rPr>
              <a:t>tính</a:t>
            </a:r>
            <a:r>
              <a:rPr lang="en-US" sz="2800" dirty="0">
                <a:solidFill>
                  <a:schemeClr val="accent1">
                    <a:lumMod val="75000"/>
                  </a:schemeClr>
                </a:solidFill>
                <a:latin typeface="Times New Roman" panose="02020603050405020304" pitchFamily="18" charset="0"/>
                <a:cs typeface="Times New Roman" panose="02020603050405020304" pitchFamily="18" charset="0"/>
              </a:rPr>
              <a:t> background-image </a:t>
            </a:r>
            <a:r>
              <a:rPr lang="en-US" sz="2800" dirty="0" err="1">
                <a:solidFill>
                  <a:schemeClr val="accent1">
                    <a:lumMod val="75000"/>
                  </a:schemeClr>
                </a:solidFill>
                <a:latin typeface="Times New Roman" panose="02020603050405020304" pitchFamily="18" charset="0"/>
                <a:cs typeface="Times New Roman" panose="02020603050405020304" pitchFamily="18" charset="0"/>
              </a:rPr>
              <a:t>cho</a:t>
            </a:r>
            <a:r>
              <a:rPr lang="en-US" sz="2800" dirty="0">
                <a:solidFill>
                  <a:schemeClr val="accent1">
                    <a:lumMod val="75000"/>
                  </a:schemeClr>
                </a:solidFill>
                <a:latin typeface="Times New Roman" panose="02020603050405020304" pitchFamily="18" charset="0"/>
                <a:cs typeface="Times New Roman" panose="02020603050405020304" pitchFamily="18" charset="0"/>
              </a:rPr>
              <a:t> </a:t>
            </a:r>
            <a:r>
              <a:rPr lang="en-US" sz="2800" dirty="0" err="1">
                <a:solidFill>
                  <a:schemeClr val="accent1">
                    <a:lumMod val="75000"/>
                  </a:schemeClr>
                </a:solidFill>
                <a:latin typeface="Times New Roman" panose="02020603050405020304" pitchFamily="18" charset="0"/>
                <a:cs typeface="Times New Roman" panose="02020603050405020304" pitchFamily="18" charset="0"/>
              </a:rPr>
              <a:t>phép</a:t>
            </a:r>
            <a:r>
              <a:rPr lang="en-US" sz="2800" dirty="0">
                <a:solidFill>
                  <a:schemeClr val="accent1">
                    <a:lumMod val="75000"/>
                  </a:schemeClr>
                </a:solidFill>
                <a:latin typeface="Times New Roman" panose="02020603050405020304" pitchFamily="18" charset="0"/>
                <a:cs typeface="Times New Roman" panose="02020603050405020304" pitchFamily="18" charset="0"/>
              </a:rPr>
              <a:t> </a:t>
            </a:r>
            <a:r>
              <a:rPr lang="en-US" sz="2800" dirty="0" err="1">
                <a:solidFill>
                  <a:schemeClr val="accent1">
                    <a:lumMod val="75000"/>
                  </a:schemeClr>
                </a:solidFill>
                <a:latin typeface="Times New Roman" panose="02020603050405020304" pitchFamily="18" charset="0"/>
                <a:cs typeface="Times New Roman" panose="02020603050405020304" pitchFamily="18" charset="0"/>
              </a:rPr>
              <a:t>hiển</a:t>
            </a:r>
            <a:r>
              <a:rPr lang="en-US" sz="2800" dirty="0">
                <a:solidFill>
                  <a:schemeClr val="accent1">
                    <a:lumMod val="75000"/>
                  </a:schemeClr>
                </a:solidFill>
                <a:latin typeface="Times New Roman" panose="02020603050405020304" pitchFamily="18" charset="0"/>
                <a:cs typeface="Times New Roman" panose="02020603050405020304" pitchFamily="18" charset="0"/>
              </a:rPr>
              <a:t> </a:t>
            </a:r>
            <a:r>
              <a:rPr lang="en-US" sz="2800" dirty="0" err="1">
                <a:solidFill>
                  <a:schemeClr val="accent1">
                    <a:lumMod val="75000"/>
                  </a:schemeClr>
                </a:solidFill>
                <a:latin typeface="Times New Roman" panose="02020603050405020304" pitchFamily="18" charset="0"/>
                <a:cs typeface="Times New Roman" panose="02020603050405020304" pitchFamily="18" charset="0"/>
              </a:rPr>
              <a:t>thị</a:t>
            </a:r>
            <a:r>
              <a:rPr lang="en-US" sz="2800" dirty="0">
                <a:solidFill>
                  <a:schemeClr val="accent1">
                    <a:lumMod val="75000"/>
                  </a:schemeClr>
                </a:solidFill>
                <a:latin typeface="Times New Roman" panose="02020603050405020304" pitchFamily="18" charset="0"/>
                <a:cs typeface="Times New Roman" panose="02020603050405020304" pitchFamily="18" charset="0"/>
              </a:rPr>
              <a:t> </a:t>
            </a:r>
            <a:r>
              <a:rPr lang="en-US" sz="2800" dirty="0" err="1">
                <a:solidFill>
                  <a:schemeClr val="accent1">
                    <a:lumMod val="75000"/>
                  </a:schemeClr>
                </a:solidFill>
                <a:latin typeface="Times New Roman" panose="02020603050405020304" pitchFamily="18" charset="0"/>
                <a:cs typeface="Times New Roman" panose="02020603050405020304" pitchFamily="18" charset="0"/>
              </a:rPr>
              <a:t>hình</a:t>
            </a:r>
            <a:r>
              <a:rPr lang="en-US" sz="2800" dirty="0">
                <a:solidFill>
                  <a:schemeClr val="accent1">
                    <a:lumMod val="75000"/>
                  </a:schemeClr>
                </a:solidFill>
                <a:latin typeface="Times New Roman" panose="02020603050405020304" pitchFamily="18" charset="0"/>
                <a:cs typeface="Times New Roman" panose="02020603050405020304" pitchFamily="18" charset="0"/>
              </a:rPr>
              <a:t> </a:t>
            </a:r>
            <a:r>
              <a:rPr lang="en-US" sz="2800" dirty="0" err="1">
                <a:solidFill>
                  <a:schemeClr val="accent1">
                    <a:lumMod val="75000"/>
                  </a:schemeClr>
                </a:solidFill>
                <a:latin typeface="Times New Roman" panose="02020603050405020304" pitchFamily="18" charset="0"/>
                <a:cs typeface="Times New Roman" panose="02020603050405020304" pitchFamily="18" charset="0"/>
              </a:rPr>
              <a:t>ảnh</a:t>
            </a:r>
            <a:r>
              <a:rPr lang="en-US" sz="2800" dirty="0">
                <a:solidFill>
                  <a:schemeClr val="accent1">
                    <a:lumMod val="75000"/>
                  </a:schemeClr>
                </a:solidFill>
                <a:latin typeface="Times New Roman" panose="02020603050405020304" pitchFamily="18" charset="0"/>
                <a:cs typeface="Times New Roman" panose="02020603050405020304" pitchFamily="18" charset="0"/>
              </a:rPr>
              <a:t> </a:t>
            </a:r>
            <a:r>
              <a:rPr lang="en-US" sz="2800" dirty="0" err="1">
                <a:solidFill>
                  <a:schemeClr val="accent1">
                    <a:lumMod val="75000"/>
                  </a:schemeClr>
                </a:solidFill>
                <a:latin typeface="Times New Roman" panose="02020603050405020304" pitchFamily="18" charset="0"/>
                <a:cs typeface="Times New Roman" panose="02020603050405020304" pitchFamily="18" charset="0"/>
              </a:rPr>
              <a:t>trong</a:t>
            </a:r>
            <a:r>
              <a:rPr lang="en-US" sz="2800" dirty="0">
                <a:solidFill>
                  <a:schemeClr val="accent1">
                    <a:lumMod val="75000"/>
                  </a:schemeClr>
                </a:solidFill>
                <a:latin typeface="Times New Roman" panose="02020603050405020304" pitchFamily="18" charset="0"/>
                <a:cs typeface="Times New Roman" panose="02020603050405020304" pitchFamily="18" charset="0"/>
              </a:rPr>
              <a:t> </a:t>
            </a:r>
            <a:r>
              <a:rPr lang="en-US" sz="2800" dirty="0" err="1">
                <a:solidFill>
                  <a:schemeClr val="accent1">
                    <a:lumMod val="75000"/>
                  </a:schemeClr>
                </a:solidFill>
                <a:latin typeface="Times New Roman" panose="02020603050405020304" pitchFamily="18" charset="0"/>
                <a:cs typeface="Times New Roman" panose="02020603050405020304" pitchFamily="18" charset="0"/>
              </a:rPr>
              <a:t>nền</a:t>
            </a:r>
            <a:r>
              <a:rPr lang="en-US" sz="2800" dirty="0">
                <a:solidFill>
                  <a:schemeClr val="accent1">
                    <a:lumMod val="75000"/>
                  </a:schemeClr>
                </a:solidFill>
                <a:latin typeface="Times New Roman" panose="02020603050405020304" pitchFamily="18" charset="0"/>
                <a:cs typeface="Times New Roman" panose="02020603050405020304" pitchFamily="18" charset="0"/>
              </a:rPr>
              <a:t> </a:t>
            </a:r>
            <a:r>
              <a:rPr lang="en-US" sz="2800" dirty="0" err="1">
                <a:solidFill>
                  <a:schemeClr val="accent1">
                    <a:lumMod val="75000"/>
                  </a:schemeClr>
                </a:solidFill>
                <a:latin typeface="Times New Roman" panose="02020603050405020304" pitchFamily="18" charset="0"/>
                <a:cs typeface="Times New Roman" panose="02020603050405020304" pitchFamily="18" charset="0"/>
              </a:rPr>
              <a:t>của</a:t>
            </a:r>
            <a:r>
              <a:rPr lang="en-US" sz="2800" dirty="0">
                <a:solidFill>
                  <a:schemeClr val="accent1">
                    <a:lumMod val="75000"/>
                  </a:schemeClr>
                </a:solidFill>
                <a:latin typeface="Times New Roman" panose="02020603050405020304" pitchFamily="18" charset="0"/>
                <a:cs typeface="Times New Roman" panose="02020603050405020304" pitchFamily="18" charset="0"/>
              </a:rPr>
              <a:t> </a:t>
            </a:r>
            <a:r>
              <a:rPr lang="en-US" sz="2800" dirty="0" err="1">
                <a:solidFill>
                  <a:schemeClr val="accent1">
                    <a:lumMod val="75000"/>
                  </a:schemeClr>
                </a:solidFill>
                <a:latin typeface="Times New Roman" panose="02020603050405020304" pitchFamily="18" charset="0"/>
                <a:cs typeface="Times New Roman" panose="02020603050405020304" pitchFamily="18" charset="0"/>
              </a:rPr>
              <a:t>một</a:t>
            </a:r>
            <a:r>
              <a:rPr lang="en-US" sz="2800" dirty="0">
                <a:solidFill>
                  <a:schemeClr val="accent1">
                    <a:lumMod val="75000"/>
                  </a:schemeClr>
                </a:solidFill>
                <a:latin typeface="Times New Roman" panose="02020603050405020304" pitchFamily="18" charset="0"/>
                <a:cs typeface="Times New Roman" panose="02020603050405020304" pitchFamily="18" charset="0"/>
              </a:rPr>
              <a:t> </a:t>
            </a:r>
            <a:r>
              <a:rPr lang="en-US" sz="2800" dirty="0" err="1">
                <a:solidFill>
                  <a:schemeClr val="accent1">
                    <a:lumMod val="75000"/>
                  </a:schemeClr>
                </a:solidFill>
                <a:latin typeface="Times New Roman" panose="02020603050405020304" pitchFamily="18" charset="0"/>
                <a:cs typeface="Times New Roman" panose="02020603050405020304" pitchFamily="18" charset="0"/>
              </a:rPr>
              <a:t>phần</a:t>
            </a:r>
            <a:r>
              <a:rPr lang="en-US" sz="2800" dirty="0">
                <a:solidFill>
                  <a:schemeClr val="accent1">
                    <a:lumMod val="75000"/>
                  </a:schemeClr>
                </a:solidFill>
                <a:latin typeface="Times New Roman" panose="02020603050405020304" pitchFamily="18" charset="0"/>
                <a:cs typeface="Times New Roman" panose="02020603050405020304" pitchFamily="18" charset="0"/>
              </a:rPr>
              <a:t> </a:t>
            </a:r>
            <a:r>
              <a:rPr lang="en-US" sz="2800" dirty="0" err="1">
                <a:solidFill>
                  <a:schemeClr val="accent1">
                    <a:lumMod val="75000"/>
                  </a:schemeClr>
                </a:solidFill>
                <a:latin typeface="Times New Roman" panose="02020603050405020304" pitchFamily="18" charset="0"/>
                <a:cs typeface="Times New Roman" panose="02020603050405020304" pitchFamily="18" charset="0"/>
              </a:rPr>
              <a:t>tử</a:t>
            </a:r>
            <a:r>
              <a:rPr lang="en-US" sz="2800" dirty="0">
                <a:solidFill>
                  <a:schemeClr val="accent1">
                    <a:lumMod val="75000"/>
                  </a:schemeClr>
                </a:solidFill>
                <a:latin typeface="Times New Roman" panose="02020603050405020304" pitchFamily="18" charset="0"/>
                <a:cs typeface="Times New Roman" panose="02020603050405020304" pitchFamily="18" charset="0"/>
              </a:rPr>
              <a:t>.</a:t>
            </a:r>
          </a:p>
          <a:p>
            <a:endParaRPr lang="en-VN" dirty="0"/>
          </a:p>
        </p:txBody>
      </p:sp>
      <p:pic>
        <p:nvPicPr>
          <p:cNvPr id="5" name="Picture 4" descr="A screenshot of a computer program&#10;&#10;Description automatically generated">
            <a:extLst>
              <a:ext uri="{FF2B5EF4-FFF2-40B4-BE49-F238E27FC236}">
                <a16:creationId xmlns:a16="http://schemas.microsoft.com/office/drawing/2014/main" id="{CC85591E-8386-BB59-74BE-2891DBE7F60B}"/>
              </a:ext>
            </a:extLst>
          </p:cNvPr>
          <p:cNvPicPr>
            <a:picLocks noChangeAspect="1"/>
          </p:cNvPicPr>
          <p:nvPr/>
        </p:nvPicPr>
        <p:blipFill>
          <a:blip r:embed="rId2"/>
          <a:stretch>
            <a:fillRect/>
          </a:stretch>
        </p:blipFill>
        <p:spPr>
          <a:xfrm>
            <a:off x="1150710" y="3516055"/>
            <a:ext cx="4432300" cy="1930400"/>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1639E3EB-B94D-4F32-A7BC-58F448A891D4}"/>
              </a:ext>
            </a:extLst>
          </p:cNvPr>
          <p:cNvPicPr>
            <a:picLocks noChangeAspect="1"/>
          </p:cNvPicPr>
          <p:nvPr/>
        </p:nvPicPr>
        <p:blipFill>
          <a:blip r:embed="rId3"/>
          <a:stretch>
            <a:fillRect/>
          </a:stretch>
        </p:blipFill>
        <p:spPr>
          <a:xfrm>
            <a:off x="6608992" y="3536576"/>
            <a:ext cx="3200400" cy="1295400"/>
          </a:xfrm>
          <a:prstGeom prst="rect">
            <a:avLst/>
          </a:prstGeom>
        </p:spPr>
      </p:pic>
      <p:pic>
        <p:nvPicPr>
          <p:cNvPr id="9" name="Picture 8" descr="A blue rectangle and yellow stars&#10;&#10;Description automatically generated">
            <a:extLst>
              <a:ext uri="{FF2B5EF4-FFF2-40B4-BE49-F238E27FC236}">
                <a16:creationId xmlns:a16="http://schemas.microsoft.com/office/drawing/2014/main" id="{9AF12388-9909-F944-DB33-FE41F567C183}"/>
              </a:ext>
            </a:extLst>
          </p:cNvPr>
          <p:cNvPicPr>
            <a:picLocks noChangeAspect="1"/>
          </p:cNvPicPr>
          <p:nvPr/>
        </p:nvPicPr>
        <p:blipFill>
          <a:blip r:embed="rId4"/>
          <a:stretch>
            <a:fillRect/>
          </a:stretch>
        </p:blipFill>
        <p:spPr>
          <a:xfrm>
            <a:off x="6676345" y="4967030"/>
            <a:ext cx="5041900" cy="1676400"/>
          </a:xfrm>
          <a:prstGeom prst="rect">
            <a:avLst/>
          </a:prstGeom>
        </p:spPr>
      </p:pic>
    </p:spTree>
    <p:extLst>
      <p:ext uri="{BB962C8B-B14F-4D97-AF65-F5344CB8AC3E}">
        <p14:creationId xmlns:p14="http://schemas.microsoft.com/office/powerpoint/2010/main" val="2121937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89BF-DCAE-7625-7867-5FA4F6AC62D8}"/>
              </a:ext>
            </a:extLst>
          </p:cNvPr>
          <p:cNvSpPr>
            <a:spLocks noGrp="1"/>
          </p:cNvSpPr>
          <p:nvPr>
            <p:ph type="title"/>
          </p:nvPr>
        </p:nvSpPr>
        <p:spPr/>
        <p:txBody>
          <a:bodyPr/>
          <a:lstStyle/>
          <a:p>
            <a:r>
              <a:rPr lang="en-VN" sz="4400" dirty="0">
                <a:solidFill>
                  <a:schemeClr val="tx1">
                    <a:lumMod val="65000"/>
                    <a:lumOff val="35000"/>
                  </a:schemeClr>
                </a:solidFill>
                <a:latin typeface="Times New Roman" panose="02020603050405020304" pitchFamily="18" charset="0"/>
                <a:cs typeface="Times New Roman" panose="02020603050405020304" pitchFamily="18" charset="0"/>
              </a:rPr>
              <a:t>Xây dựng blocks</a:t>
            </a:r>
            <a:endParaRPr lang="en-VN" dirty="0"/>
          </a:p>
        </p:txBody>
      </p:sp>
      <p:sp>
        <p:nvSpPr>
          <p:cNvPr id="3" name="Content Placeholder 2">
            <a:extLst>
              <a:ext uri="{FF2B5EF4-FFF2-40B4-BE49-F238E27FC236}">
                <a16:creationId xmlns:a16="http://schemas.microsoft.com/office/drawing/2014/main" id="{72A9A9BD-528F-5F54-D878-114FF45BF116}"/>
              </a:ext>
            </a:extLst>
          </p:cNvPr>
          <p:cNvSpPr>
            <a:spLocks noGrp="1"/>
          </p:cNvSpPr>
          <p:nvPr>
            <p:ph idx="1"/>
          </p:nvPr>
        </p:nvSpPr>
        <p:spPr>
          <a:xfrm>
            <a:off x="838200" y="1344706"/>
            <a:ext cx="10515600" cy="4832257"/>
          </a:xfrm>
        </p:spPr>
        <p:txBody>
          <a:bodyPr/>
          <a:lstStyle/>
          <a:p>
            <a:pPr algn="l"/>
            <a:r>
              <a:rPr lang="vi-VN" sz="3200" b="1" u="sng" dirty="0">
                <a:solidFill>
                  <a:schemeClr val="accent1">
                    <a:lumMod val="75000"/>
                  </a:schemeClr>
                </a:solidFill>
                <a:latin typeface="Times New Roman" panose="02020603050405020304" pitchFamily="18" charset="0"/>
                <a:cs typeface="Times New Roman" panose="02020603050405020304" pitchFamily="18" charset="0"/>
              </a:rPr>
              <a:t>Borders</a:t>
            </a:r>
          </a:p>
          <a:p>
            <a:pPr algn="l">
              <a:buFont typeface="Wingdings" panose="05000000000000000000" pitchFamily="2" charset="2"/>
              <a:buChar char="Ø"/>
            </a:pPr>
            <a:r>
              <a:rPr lang="en-US" sz="3200" dirty="0">
                <a:solidFill>
                  <a:schemeClr val="accent1">
                    <a:lumMod val="75000"/>
                  </a:schemeClr>
                </a:solidFill>
                <a:latin typeface="Times New Roman" panose="02020603050405020304" pitchFamily="18" charset="0"/>
                <a:cs typeface="Times New Roman" panose="02020603050405020304" pitchFamily="18" charset="0"/>
              </a:rPr>
              <a:t>S</a:t>
            </a:r>
            <a:r>
              <a:rPr lang="vi-VN" sz="3200" dirty="0">
                <a:solidFill>
                  <a:schemeClr val="accent1">
                    <a:lumMod val="75000"/>
                  </a:schemeClr>
                </a:solidFill>
                <a:latin typeface="Times New Roman" panose="02020603050405020304" pitchFamily="18" charset="0"/>
                <a:cs typeface="Times New Roman" panose="02020603050405020304" pitchFamily="18" charset="0"/>
              </a:rPr>
              <a:t>ử dụng thuộc tính viết tắt đặt color, width và style của border trong một dòng CSS.</a:t>
            </a:r>
          </a:p>
          <a:p>
            <a:pPr marL="0" indent="0">
              <a:buNone/>
            </a:pPr>
            <a:endParaRPr lang="en-VN" dirty="0"/>
          </a:p>
        </p:txBody>
      </p:sp>
      <p:pic>
        <p:nvPicPr>
          <p:cNvPr id="4" name="Picture 3">
            <a:extLst>
              <a:ext uri="{FF2B5EF4-FFF2-40B4-BE49-F238E27FC236}">
                <a16:creationId xmlns:a16="http://schemas.microsoft.com/office/drawing/2014/main" id="{1007EC5D-A0BE-3FF7-1F02-DFCC54289D2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42292" y="4763550"/>
            <a:ext cx="5214618" cy="2094450"/>
          </a:xfrm>
          <a:prstGeom prst="rect">
            <a:avLst/>
          </a:prstGeom>
          <a:noFill/>
          <a:ln>
            <a:noFill/>
          </a:ln>
        </p:spPr>
      </p:pic>
      <p:pic>
        <p:nvPicPr>
          <p:cNvPr id="6" name="Picture 5" descr="A screenshot of a computer code&#10;&#10;Description automatically generated">
            <a:extLst>
              <a:ext uri="{FF2B5EF4-FFF2-40B4-BE49-F238E27FC236}">
                <a16:creationId xmlns:a16="http://schemas.microsoft.com/office/drawing/2014/main" id="{849D5508-1E79-D3D7-888D-3F3542482E77}"/>
              </a:ext>
            </a:extLst>
          </p:cNvPr>
          <p:cNvPicPr>
            <a:picLocks noChangeAspect="1"/>
          </p:cNvPicPr>
          <p:nvPr/>
        </p:nvPicPr>
        <p:blipFill>
          <a:blip r:embed="rId3"/>
          <a:stretch>
            <a:fillRect/>
          </a:stretch>
        </p:blipFill>
        <p:spPr>
          <a:xfrm>
            <a:off x="6435091" y="3364568"/>
            <a:ext cx="5422900" cy="3149600"/>
          </a:xfrm>
          <a:prstGeom prst="rect">
            <a:avLst/>
          </a:prstGeom>
        </p:spPr>
      </p:pic>
      <p:pic>
        <p:nvPicPr>
          <p:cNvPr id="8" name="Picture 7" descr="A white background with black text&#10;&#10;Description automatically generated">
            <a:extLst>
              <a:ext uri="{FF2B5EF4-FFF2-40B4-BE49-F238E27FC236}">
                <a16:creationId xmlns:a16="http://schemas.microsoft.com/office/drawing/2014/main" id="{76703FC1-4AAB-0014-2A46-FBF6C9BF0320}"/>
              </a:ext>
            </a:extLst>
          </p:cNvPr>
          <p:cNvPicPr>
            <a:picLocks noChangeAspect="1"/>
          </p:cNvPicPr>
          <p:nvPr/>
        </p:nvPicPr>
        <p:blipFill>
          <a:blip r:embed="rId4"/>
          <a:stretch>
            <a:fillRect/>
          </a:stretch>
        </p:blipFill>
        <p:spPr>
          <a:xfrm>
            <a:off x="591488" y="3347244"/>
            <a:ext cx="4622800" cy="1308100"/>
          </a:xfrm>
          <a:prstGeom prst="rect">
            <a:avLst/>
          </a:prstGeom>
        </p:spPr>
      </p:pic>
    </p:spTree>
    <p:extLst>
      <p:ext uri="{BB962C8B-B14F-4D97-AF65-F5344CB8AC3E}">
        <p14:creationId xmlns:p14="http://schemas.microsoft.com/office/powerpoint/2010/main" val="127559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7CF0-90BB-85C9-37E7-09D93DD15BC6}"/>
              </a:ext>
            </a:extLst>
          </p:cNvPr>
          <p:cNvSpPr>
            <a:spLocks noGrp="1"/>
          </p:cNvSpPr>
          <p:nvPr>
            <p:ph type="title"/>
          </p:nvPr>
        </p:nvSpPr>
        <p:spPr/>
        <p:txBody>
          <a:bodyPr/>
          <a:lstStyle/>
          <a:p>
            <a:r>
              <a:rPr lang="en-VN" sz="4400" dirty="0">
                <a:solidFill>
                  <a:schemeClr val="tx1">
                    <a:lumMod val="65000"/>
                    <a:lumOff val="35000"/>
                  </a:schemeClr>
                </a:solidFill>
                <a:latin typeface="Times New Roman" panose="02020603050405020304" pitchFamily="18" charset="0"/>
                <a:cs typeface="Times New Roman" panose="02020603050405020304" pitchFamily="18" charset="0"/>
              </a:rPr>
              <a:t>Xây dựng blocks</a:t>
            </a:r>
            <a:endParaRPr lang="en-VN" dirty="0"/>
          </a:p>
        </p:txBody>
      </p:sp>
      <p:sp>
        <p:nvSpPr>
          <p:cNvPr id="3" name="Content Placeholder 2">
            <a:extLst>
              <a:ext uri="{FF2B5EF4-FFF2-40B4-BE49-F238E27FC236}">
                <a16:creationId xmlns:a16="http://schemas.microsoft.com/office/drawing/2014/main" id="{E6BCECA8-A407-63A0-0D56-21BC3B2FC840}"/>
              </a:ext>
            </a:extLst>
          </p:cNvPr>
          <p:cNvSpPr>
            <a:spLocks noGrp="1"/>
          </p:cNvSpPr>
          <p:nvPr>
            <p:ph idx="1"/>
          </p:nvPr>
        </p:nvSpPr>
        <p:spPr>
          <a:xfrm>
            <a:off x="838200" y="1825625"/>
            <a:ext cx="8601635" cy="4351338"/>
          </a:xfrm>
        </p:spPr>
        <p:txBody>
          <a:bodyPr/>
          <a:lstStyle/>
          <a:p>
            <a:r>
              <a:rPr lang="en-US" sz="3500" dirty="0">
                <a:solidFill>
                  <a:schemeClr val="accent1">
                    <a:lumMod val="75000"/>
                  </a:schemeClr>
                </a:solidFill>
                <a:latin typeface="Times New Roman" panose="02020603050405020304" pitchFamily="18" charset="0"/>
                <a:cs typeface="Times New Roman" panose="02020603050405020304" pitchFamily="18" charset="0"/>
              </a:rPr>
              <a:t>I</a:t>
            </a:r>
            <a:r>
              <a:rPr lang="en-VN" sz="3500" dirty="0">
                <a:solidFill>
                  <a:schemeClr val="accent1">
                    <a:lumMod val="75000"/>
                  </a:schemeClr>
                </a:solidFill>
                <a:latin typeface="Times New Roman" panose="02020603050405020304" pitchFamily="18" charset="0"/>
                <a:cs typeface="Times New Roman" panose="02020603050405020304" pitchFamily="18" charset="0"/>
              </a:rPr>
              <a:t>mage</a:t>
            </a:r>
          </a:p>
          <a:p>
            <a:pPr marL="0" indent="0" algn="just">
              <a:buNone/>
            </a:pPr>
            <a:r>
              <a:rPr lang="en-US" dirty="0">
                <a:solidFill>
                  <a:schemeClr val="accent1">
                    <a:lumMod val="75000"/>
                  </a:schemeClr>
                </a:solidFill>
                <a:latin typeface="Times New Roman" panose="02020603050405020304" pitchFamily="18" charset="0"/>
                <a:cs typeface="Times New Roman" panose="02020603050405020304" pitchFamily="18" charset="0"/>
              </a:rPr>
              <a:t>- M</a:t>
            </a:r>
            <a:r>
              <a:rPr lang="vi-VN" dirty="0">
                <a:solidFill>
                  <a:schemeClr val="accent1">
                    <a:lumMod val="75000"/>
                  </a:schemeClr>
                </a:solidFill>
                <a:latin typeface="Times New Roman" panose="02020603050405020304" pitchFamily="18" charset="0"/>
                <a:cs typeface="Times New Roman" panose="02020603050405020304" pitchFamily="18" charset="0"/>
              </a:rPr>
              <a:t>ọi thứ trong CSS đều tạo ra một hộp.</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marL="0" indent="0" algn="just">
              <a:buNone/>
            </a:pPr>
            <a:r>
              <a:rPr lang="vi-VN" dirty="0">
                <a:solidFill>
                  <a:schemeClr val="accent1">
                    <a:lumMod val="75000"/>
                  </a:schemeClr>
                </a:solidFill>
                <a:latin typeface="Times New Roman" panose="02020603050405020304" pitchFamily="18" charset="0"/>
                <a:cs typeface="Times New Roman" panose="02020603050405020304" pitchFamily="18" charset="0"/>
              </a:rPr>
              <a:t>- Nếu đặt hình ảnh bên trong hộp nhỏ hơn hoặc lớn hơn kích thước nội tại</a:t>
            </a:r>
            <a:r>
              <a:rPr lang="en-US" dirty="0">
                <a:solidFill>
                  <a:schemeClr val="accent1">
                    <a:lumMod val="75000"/>
                  </a:schemeClr>
                </a:solidFill>
                <a:latin typeface="Times New Roman" panose="02020603050405020304" pitchFamily="18" charset="0"/>
                <a:cs typeface="Times New Roman" panose="02020603050405020304" pitchFamily="18" charset="0"/>
              </a:rPr>
              <a:t>.</a:t>
            </a:r>
          </a:p>
          <a:p>
            <a:pPr marL="0" indent="0" algn="just">
              <a:buNone/>
            </a:pPr>
            <a:r>
              <a:rPr lang="en-US" dirty="0">
                <a:solidFill>
                  <a:schemeClr val="accent1">
                    <a:lumMod val="75000"/>
                  </a:schemeClr>
                </a:solidFill>
                <a:latin typeface="Times New Roman" panose="02020603050405020304" pitchFamily="18" charset="0"/>
                <a:cs typeface="Times New Roman" panose="02020603050405020304" pitchFamily="18" charset="0"/>
              </a:rPr>
              <a:t>- S</a:t>
            </a:r>
            <a:r>
              <a:rPr lang="vi-VN" dirty="0">
                <a:solidFill>
                  <a:schemeClr val="accent1">
                    <a:lumMod val="75000"/>
                  </a:schemeClr>
                </a:solidFill>
                <a:latin typeface="Times New Roman" panose="02020603050405020304" pitchFamily="18" charset="0"/>
                <a:cs typeface="Times New Roman" panose="02020603050405020304" pitchFamily="18" charset="0"/>
              </a:rPr>
              <a:t>ẽ xuất hiện nhỏ hơn hộp hoặc tràn hộp.</a:t>
            </a:r>
          </a:p>
          <a:p>
            <a:endParaRPr lang="en-VN" dirty="0"/>
          </a:p>
        </p:txBody>
      </p:sp>
    </p:spTree>
    <p:extLst>
      <p:ext uri="{BB962C8B-B14F-4D97-AF65-F5344CB8AC3E}">
        <p14:creationId xmlns:p14="http://schemas.microsoft.com/office/powerpoint/2010/main" val="962802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BC3EB-5BC9-0AD8-32E8-99FFEC9C8BB3}"/>
              </a:ext>
            </a:extLst>
          </p:cNvPr>
          <p:cNvSpPr>
            <a:spLocks noGrp="1"/>
          </p:cNvSpPr>
          <p:nvPr>
            <p:ph type="title"/>
          </p:nvPr>
        </p:nvSpPr>
        <p:spPr>
          <a:xfrm>
            <a:off x="657726" y="224589"/>
            <a:ext cx="10696074" cy="1466099"/>
          </a:xfrm>
        </p:spPr>
        <p:txBody>
          <a:bodyPr>
            <a:normAutofit/>
          </a:bodyPr>
          <a:lstStyle/>
          <a:p>
            <a:r>
              <a:rPr lang="en-VN" sz="5000" dirty="0">
                <a:solidFill>
                  <a:schemeClr val="tx1">
                    <a:lumMod val="65000"/>
                    <a:lumOff val="35000"/>
                  </a:schemeClr>
                </a:solidFill>
                <a:latin typeface="Times New Roman" panose="02020603050405020304" pitchFamily="18" charset="0"/>
                <a:cs typeface="Times New Roman" panose="02020603050405020304" pitchFamily="18" charset="0"/>
              </a:rPr>
              <a:t>Xây dựng blocks</a:t>
            </a:r>
          </a:p>
        </p:txBody>
      </p:sp>
      <p:sp>
        <p:nvSpPr>
          <p:cNvPr id="3" name="Content Placeholder 2">
            <a:extLst>
              <a:ext uri="{FF2B5EF4-FFF2-40B4-BE49-F238E27FC236}">
                <a16:creationId xmlns:a16="http://schemas.microsoft.com/office/drawing/2014/main" id="{495C4E9B-9370-CA4E-48BB-04A678B3122B}"/>
              </a:ext>
            </a:extLst>
          </p:cNvPr>
          <p:cNvSpPr>
            <a:spLocks noGrp="1"/>
          </p:cNvSpPr>
          <p:nvPr>
            <p:ph idx="1"/>
          </p:nvPr>
        </p:nvSpPr>
        <p:spPr/>
        <p:txBody>
          <a:bodyPr/>
          <a:lstStyle/>
          <a:p>
            <a:r>
              <a:rPr lang="en-US" sz="4000" dirty="0">
                <a:solidFill>
                  <a:schemeClr val="accent1">
                    <a:lumMod val="75000"/>
                  </a:schemeClr>
                </a:solidFill>
                <a:latin typeface="Times New Roman" panose="02020603050405020304" pitchFamily="18" charset="0"/>
                <a:cs typeface="Times New Roman" panose="02020603050405020304" pitchFamily="18" charset="0"/>
              </a:rPr>
              <a:t>F</a:t>
            </a:r>
            <a:r>
              <a:rPr lang="en-VN" sz="4000" dirty="0">
                <a:solidFill>
                  <a:schemeClr val="accent1">
                    <a:lumMod val="75000"/>
                  </a:schemeClr>
                </a:solidFill>
                <a:latin typeface="Times New Roman" panose="02020603050405020304" pitchFamily="18" charset="0"/>
                <a:cs typeface="Times New Roman" panose="02020603050405020304" pitchFamily="18" charset="0"/>
              </a:rPr>
              <a:t>orm</a:t>
            </a:r>
          </a:p>
          <a:p>
            <a:pPr marL="0" indent="0" algn="just">
              <a:buNone/>
            </a:pPr>
            <a:r>
              <a:rPr lang="vi-VN" sz="3200" dirty="0">
                <a:solidFill>
                  <a:schemeClr val="accent1">
                    <a:lumMod val="75000"/>
                  </a:schemeClr>
                </a:solidFill>
                <a:latin typeface="Times New Roman" panose="02020603050405020304" pitchFamily="18" charset="0"/>
                <a:cs typeface="Times New Roman" panose="02020603050405020304" pitchFamily="18" charset="0"/>
              </a:rPr>
              <a:t>- Nhiều control biểu mẫu được thêm vào </a:t>
            </a:r>
            <a:r>
              <a:rPr lang="en-US" sz="3200" dirty="0">
                <a:solidFill>
                  <a:schemeClr val="accent1">
                    <a:lumMod val="75000"/>
                  </a:schemeClr>
                </a:solidFill>
                <a:latin typeface="Times New Roman" panose="02020603050405020304" pitchFamily="18" charset="0"/>
                <a:cs typeface="Times New Roman" panose="02020603050405020304" pitchFamily="18" charset="0"/>
              </a:rPr>
              <a:t>web </a:t>
            </a:r>
            <a:r>
              <a:rPr lang="vi-VN" sz="3200" dirty="0">
                <a:solidFill>
                  <a:schemeClr val="accent1">
                    <a:lumMod val="75000"/>
                  </a:schemeClr>
                </a:solidFill>
                <a:latin typeface="Times New Roman" panose="02020603050405020304" pitchFamily="18" charset="0"/>
                <a:cs typeface="Times New Roman" panose="02020603050405020304" pitchFamily="18" charset="0"/>
              </a:rPr>
              <a:t>thông qua phần tử &lt;input&gt;, </a:t>
            </a:r>
            <a:r>
              <a:rPr lang="en-US" sz="3200" dirty="0">
                <a:solidFill>
                  <a:schemeClr val="accent1">
                    <a:lumMod val="75000"/>
                  </a:schemeClr>
                </a:solidFill>
                <a:latin typeface="Times New Roman" panose="02020603050405020304" pitchFamily="18" charset="0"/>
                <a:cs typeface="Times New Roman" panose="02020603050405020304" pitchFamily="18" charset="0"/>
              </a:rPr>
              <a:t>&lt;</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textarea</a:t>
            </a:r>
            <a:r>
              <a:rPr lang="en-US" sz="3200" dirty="0">
                <a:solidFill>
                  <a:schemeClr val="accent1">
                    <a:lumMod val="75000"/>
                  </a:schemeClr>
                </a:solidFill>
                <a:latin typeface="Times New Roman" panose="02020603050405020304" pitchFamily="18" charset="0"/>
                <a:cs typeface="Times New Roman" panose="02020603050405020304" pitchFamily="18" charset="0"/>
              </a:rPr>
              <a:t>&gt;, &lt;</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fieldset</a:t>
            </a:r>
            <a:r>
              <a:rPr lang="en-US" sz="3200" dirty="0">
                <a:solidFill>
                  <a:schemeClr val="accent1">
                    <a:lumMod val="75000"/>
                  </a:schemeClr>
                </a:solidFill>
                <a:latin typeface="Times New Roman" panose="02020603050405020304" pitchFamily="18" charset="0"/>
                <a:cs typeface="Times New Roman" panose="02020603050405020304" pitchFamily="18" charset="0"/>
              </a:rPr>
              <a:t>&gt;, &lt;legend&gt;, …</a:t>
            </a:r>
          </a:p>
          <a:p>
            <a:pPr marL="0" indent="0" algn="just">
              <a:buNone/>
            </a:pPr>
            <a:r>
              <a:rPr lang="vi-VN" sz="3200" dirty="0">
                <a:solidFill>
                  <a:schemeClr val="accent1">
                    <a:lumMod val="75000"/>
                  </a:schemeClr>
                </a:solidFill>
                <a:latin typeface="Times New Roman" panose="02020603050405020304" pitchFamily="18" charset="0"/>
                <a:cs typeface="Times New Roman" panose="02020603050405020304" pitchFamily="18" charset="0"/>
              </a:rPr>
              <a:t>- HTML5 cũng chứa các thuộc tính cho phép các nhà phát triển web chỉ ra trường nào là bắt buộc và thậm chí là loại nội dung cần được nhập. </a:t>
            </a:r>
            <a:endParaRPr lang="en-US" sz="3200" dirty="0">
              <a:solidFill>
                <a:schemeClr val="accent1">
                  <a:lumMod val="75000"/>
                </a:schemeClr>
              </a:solidFill>
              <a:latin typeface="Times New Roman" panose="02020603050405020304" pitchFamily="18" charset="0"/>
              <a:cs typeface="Times New Roman" panose="02020603050405020304" pitchFamily="18" charset="0"/>
            </a:endParaRPr>
          </a:p>
          <a:p>
            <a:pPr marL="0" indent="0">
              <a:buNone/>
            </a:pPr>
            <a:endParaRPr lang="en-VN" dirty="0"/>
          </a:p>
        </p:txBody>
      </p:sp>
    </p:spTree>
    <p:extLst>
      <p:ext uri="{BB962C8B-B14F-4D97-AF65-F5344CB8AC3E}">
        <p14:creationId xmlns:p14="http://schemas.microsoft.com/office/powerpoint/2010/main" val="4136459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BD30E-4248-EB62-CE3D-5FE0692799D5}"/>
              </a:ext>
            </a:extLst>
          </p:cNvPr>
          <p:cNvSpPr>
            <a:spLocks noGrp="1"/>
          </p:cNvSpPr>
          <p:nvPr>
            <p:ph type="title"/>
          </p:nvPr>
        </p:nvSpPr>
        <p:spPr/>
        <p:txBody>
          <a:bodyPr/>
          <a:lstStyle/>
          <a:p>
            <a:r>
              <a:rPr lang="en-VN" dirty="0">
                <a:solidFill>
                  <a:schemeClr val="accent1">
                    <a:lumMod val="60000"/>
                    <a:lumOff val="40000"/>
                  </a:schemeClr>
                </a:solidFill>
                <a:latin typeface="Times New Roman" panose="02020603050405020304" pitchFamily="18" charset="0"/>
                <a:cs typeface="Times New Roman" panose="02020603050405020304" pitchFamily="18" charset="0"/>
              </a:rPr>
              <a:t>Giới thiệu:</a:t>
            </a:r>
            <a:endParaRPr lang="en-VN" dirty="0"/>
          </a:p>
        </p:txBody>
      </p:sp>
      <p:pic>
        <p:nvPicPr>
          <p:cNvPr id="5" name="Content Placeholder 4" descr="A diagram of a website&#10;&#10;Description automatically generated with medium confidence">
            <a:extLst>
              <a:ext uri="{FF2B5EF4-FFF2-40B4-BE49-F238E27FC236}">
                <a16:creationId xmlns:a16="http://schemas.microsoft.com/office/drawing/2014/main" id="{06988ECC-8ACE-A5E0-612C-467A64597EB1}"/>
              </a:ext>
            </a:extLst>
          </p:cNvPr>
          <p:cNvPicPr>
            <a:picLocks noGrp="1" noChangeAspect="1"/>
          </p:cNvPicPr>
          <p:nvPr>
            <p:ph idx="1"/>
          </p:nvPr>
        </p:nvPicPr>
        <p:blipFill>
          <a:blip r:embed="rId2"/>
          <a:stretch>
            <a:fillRect/>
          </a:stretch>
        </p:blipFill>
        <p:spPr>
          <a:xfrm>
            <a:off x="1506071" y="1647484"/>
            <a:ext cx="9847729" cy="5050118"/>
          </a:xfrm>
        </p:spPr>
      </p:pic>
    </p:spTree>
    <p:extLst>
      <p:ext uri="{BB962C8B-B14F-4D97-AF65-F5344CB8AC3E}">
        <p14:creationId xmlns:p14="http://schemas.microsoft.com/office/powerpoint/2010/main" val="535242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B1C28-0360-25FE-AB7D-F72BA6019434}"/>
              </a:ext>
            </a:extLst>
          </p:cNvPr>
          <p:cNvSpPr>
            <a:spLocks noGrp="1"/>
          </p:cNvSpPr>
          <p:nvPr>
            <p:ph type="title"/>
          </p:nvPr>
        </p:nvSpPr>
        <p:spPr/>
        <p:txBody>
          <a:bodyPr/>
          <a:lstStyle/>
          <a:p>
            <a:r>
              <a:rPr lang="en-VN" dirty="0">
                <a:solidFill>
                  <a:schemeClr val="accent1">
                    <a:lumMod val="75000"/>
                  </a:schemeClr>
                </a:solidFill>
                <a:latin typeface="Times New Roman" panose="02020603050405020304" pitchFamily="18" charset="0"/>
                <a:cs typeface="Times New Roman" panose="02020603050405020304" pitchFamily="18" charset="0"/>
              </a:rPr>
              <a:t>Xây dựng blocks</a:t>
            </a:r>
          </a:p>
        </p:txBody>
      </p:sp>
      <p:pic>
        <p:nvPicPr>
          <p:cNvPr id="5" name="Content Placeholder 4" descr="A screenshot of a computer&#10;&#10;Description automatically generated">
            <a:extLst>
              <a:ext uri="{FF2B5EF4-FFF2-40B4-BE49-F238E27FC236}">
                <a16:creationId xmlns:a16="http://schemas.microsoft.com/office/drawing/2014/main" id="{018BFBD1-CDE5-6511-4333-4C8046E2BE55}"/>
              </a:ext>
            </a:extLst>
          </p:cNvPr>
          <p:cNvPicPr>
            <a:picLocks noGrp="1" noChangeAspect="1"/>
          </p:cNvPicPr>
          <p:nvPr>
            <p:ph idx="1"/>
          </p:nvPr>
        </p:nvPicPr>
        <p:blipFill>
          <a:blip r:embed="rId2"/>
          <a:stretch>
            <a:fillRect/>
          </a:stretch>
        </p:blipFill>
        <p:spPr>
          <a:xfrm>
            <a:off x="838200" y="2001849"/>
            <a:ext cx="10515600" cy="3998890"/>
          </a:xfrm>
        </p:spPr>
      </p:pic>
    </p:spTree>
    <p:extLst>
      <p:ext uri="{BB962C8B-B14F-4D97-AF65-F5344CB8AC3E}">
        <p14:creationId xmlns:p14="http://schemas.microsoft.com/office/powerpoint/2010/main" val="1964930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9C142-7DB3-291E-4F4D-FABECEB1618B}"/>
              </a:ext>
            </a:extLst>
          </p:cNvPr>
          <p:cNvSpPr>
            <a:spLocks noGrp="1"/>
          </p:cNvSpPr>
          <p:nvPr>
            <p:ph type="title"/>
          </p:nvPr>
        </p:nvSpPr>
        <p:spPr/>
        <p:txBody>
          <a:bodyPr>
            <a:normAutofit/>
          </a:bodyPr>
          <a:lstStyle/>
          <a:p>
            <a:r>
              <a:rPr lang="en-US" sz="5000" dirty="0">
                <a:solidFill>
                  <a:schemeClr val="accent1">
                    <a:lumMod val="75000"/>
                  </a:schemeClr>
                </a:solidFill>
                <a:latin typeface="Times New Roman" panose="02020603050405020304" pitchFamily="18" charset="0"/>
                <a:cs typeface="Times New Roman" panose="02020603050405020304" pitchFamily="18" charset="0"/>
              </a:rPr>
              <a:t>CSS </a:t>
            </a:r>
            <a:r>
              <a:rPr lang="en-US" sz="5000" dirty="0" err="1">
                <a:solidFill>
                  <a:schemeClr val="accent1">
                    <a:lumMod val="75000"/>
                  </a:schemeClr>
                </a:solidFill>
                <a:latin typeface="Times New Roman" panose="02020603050405020304" pitchFamily="18" charset="0"/>
                <a:cs typeface="Times New Roman" panose="02020603050405020304" pitchFamily="18" charset="0"/>
              </a:rPr>
              <a:t>nâng</a:t>
            </a:r>
            <a:r>
              <a:rPr lang="en-US" sz="5000" dirty="0">
                <a:solidFill>
                  <a:schemeClr val="accent1">
                    <a:lumMod val="75000"/>
                  </a:schemeClr>
                </a:solidFill>
                <a:latin typeface="Times New Roman" panose="02020603050405020304" pitchFamily="18" charset="0"/>
                <a:cs typeface="Times New Roman" panose="02020603050405020304" pitchFamily="18" charset="0"/>
              </a:rPr>
              <a:t> </a:t>
            </a:r>
            <a:r>
              <a:rPr lang="en-US" sz="5000" dirty="0" err="1">
                <a:solidFill>
                  <a:schemeClr val="accent1">
                    <a:lumMod val="75000"/>
                  </a:schemeClr>
                </a:solidFill>
                <a:latin typeface="Times New Roman" panose="02020603050405020304" pitchFamily="18" charset="0"/>
                <a:cs typeface="Times New Roman" panose="02020603050405020304" pitchFamily="18" charset="0"/>
              </a:rPr>
              <a:t>cao</a:t>
            </a:r>
            <a:r>
              <a:rPr lang="en-US" sz="5000" dirty="0">
                <a:solidFill>
                  <a:schemeClr val="accent1">
                    <a:lumMod val="75000"/>
                  </a:schemeClr>
                </a:solidFill>
                <a:latin typeface="Times New Roman" panose="02020603050405020304" pitchFamily="18" charset="0"/>
                <a:cs typeface="Times New Roman" panose="02020603050405020304" pitchFamily="18" charset="0"/>
              </a:rPr>
              <a:t> (1)</a:t>
            </a:r>
            <a:endParaRPr lang="en-VN" sz="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39EB014-B845-7602-D49E-6E06FAE51821}"/>
              </a:ext>
            </a:extLst>
          </p:cNvPr>
          <p:cNvSpPr>
            <a:spLocks noGrp="1"/>
          </p:cNvSpPr>
          <p:nvPr>
            <p:ph idx="1"/>
          </p:nvPr>
        </p:nvSpPr>
        <p:spPr/>
        <p:txBody>
          <a:bodyPr/>
          <a:lstStyle/>
          <a:p>
            <a:r>
              <a:rPr lang="vi-VN" sz="4000" dirty="0">
                <a:solidFill>
                  <a:schemeClr val="accent1">
                    <a:lumMod val="75000"/>
                  </a:schemeClr>
                </a:solidFill>
                <a:latin typeface="Times New Roman" panose="02020603050405020304" pitchFamily="18" charset="0"/>
                <a:cs typeface="Times New Roman" panose="02020603050405020304" pitchFamily="18" charset="0"/>
              </a:rPr>
              <a:t>Tổng quan về tạo kiểu văn bản</a:t>
            </a:r>
          </a:p>
          <a:p>
            <a:r>
              <a:rPr lang="vi-VN" sz="4000" dirty="0">
                <a:solidFill>
                  <a:schemeClr val="accent1">
                    <a:lumMod val="75000"/>
                  </a:schemeClr>
                </a:solidFill>
                <a:latin typeface="Times New Roman" panose="02020603050405020304" pitchFamily="18" charset="0"/>
                <a:cs typeface="Times New Roman" panose="02020603050405020304" pitchFamily="18" charset="0"/>
              </a:rPr>
              <a:t>Văn bản cơ bản và kiểu phông chữ</a:t>
            </a:r>
          </a:p>
          <a:p>
            <a:r>
              <a:rPr lang="vi-VN" sz="4000" dirty="0">
                <a:solidFill>
                  <a:schemeClr val="accent1">
                    <a:lumMod val="75000"/>
                  </a:schemeClr>
                </a:solidFill>
                <a:latin typeface="Times New Roman" panose="02020603050405020304" pitchFamily="18" charset="0"/>
                <a:cs typeface="Times New Roman" panose="02020603050405020304" pitchFamily="18" charset="0"/>
              </a:rPr>
              <a:t>Tạo kiểu danh sách</a:t>
            </a:r>
          </a:p>
          <a:p>
            <a:r>
              <a:rPr lang="vi-VN" sz="4000" dirty="0">
                <a:solidFill>
                  <a:schemeClr val="accent1">
                    <a:lumMod val="75000"/>
                  </a:schemeClr>
                </a:solidFill>
                <a:latin typeface="Times New Roman" panose="02020603050405020304" pitchFamily="18" charset="0"/>
                <a:cs typeface="Times New Roman" panose="02020603050405020304" pitchFamily="18" charset="0"/>
              </a:rPr>
              <a:t>Tạo kiểu liên kết</a:t>
            </a:r>
          </a:p>
          <a:p>
            <a:r>
              <a:rPr lang="vi-VN" sz="4000" dirty="0">
                <a:solidFill>
                  <a:schemeClr val="accent1">
                    <a:lumMod val="75000"/>
                  </a:schemeClr>
                </a:solidFill>
                <a:latin typeface="Times New Roman" panose="02020603050405020304" pitchFamily="18" charset="0"/>
                <a:cs typeface="Times New Roman" panose="02020603050405020304" pitchFamily="18" charset="0"/>
              </a:rPr>
              <a:t>Phông chữ Web</a:t>
            </a:r>
          </a:p>
          <a:p>
            <a:endParaRPr lang="en-VN" dirty="0"/>
          </a:p>
        </p:txBody>
      </p:sp>
    </p:spTree>
    <p:extLst>
      <p:ext uri="{BB962C8B-B14F-4D97-AF65-F5344CB8AC3E}">
        <p14:creationId xmlns:p14="http://schemas.microsoft.com/office/powerpoint/2010/main" val="2387127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B9829-7661-6676-8F41-0C56A3633EC0}"/>
              </a:ext>
            </a:extLst>
          </p:cNvPr>
          <p:cNvSpPr>
            <a:spLocks noGrp="1"/>
          </p:cNvSpPr>
          <p:nvPr>
            <p:ph type="title"/>
          </p:nvPr>
        </p:nvSpPr>
        <p:spPr/>
        <p:txBody>
          <a:bodyPr>
            <a:normAutofit/>
          </a:bodyPr>
          <a:lstStyle/>
          <a:p>
            <a:r>
              <a:rPr lang="en-US" sz="5000" dirty="0" err="1">
                <a:solidFill>
                  <a:schemeClr val="accent1">
                    <a:lumMod val="75000"/>
                  </a:schemeClr>
                </a:solidFill>
                <a:latin typeface="Times New Roman" panose="02020603050405020304" pitchFamily="18" charset="0"/>
                <a:cs typeface="Times New Roman" panose="02020603050405020304" pitchFamily="18" charset="0"/>
              </a:rPr>
              <a:t>Tổng</a:t>
            </a:r>
            <a:r>
              <a:rPr lang="en-US" sz="5000" dirty="0">
                <a:solidFill>
                  <a:schemeClr val="accent1">
                    <a:lumMod val="75000"/>
                  </a:schemeClr>
                </a:solidFill>
                <a:latin typeface="Times New Roman" panose="02020603050405020304" pitchFamily="18" charset="0"/>
                <a:cs typeface="Times New Roman" panose="02020603050405020304" pitchFamily="18" charset="0"/>
              </a:rPr>
              <a:t> </a:t>
            </a:r>
            <a:r>
              <a:rPr lang="en-US" sz="5000" dirty="0" err="1">
                <a:solidFill>
                  <a:schemeClr val="accent1">
                    <a:lumMod val="75000"/>
                  </a:schemeClr>
                </a:solidFill>
                <a:latin typeface="Times New Roman" panose="02020603050405020304" pitchFamily="18" charset="0"/>
                <a:cs typeface="Times New Roman" panose="02020603050405020304" pitchFamily="18" charset="0"/>
              </a:rPr>
              <a:t>quan</a:t>
            </a:r>
            <a:r>
              <a:rPr lang="en-US" sz="5000" dirty="0">
                <a:solidFill>
                  <a:schemeClr val="accent1">
                    <a:lumMod val="75000"/>
                  </a:schemeClr>
                </a:solidFill>
                <a:latin typeface="Times New Roman" panose="02020603050405020304" pitchFamily="18" charset="0"/>
                <a:cs typeface="Times New Roman" panose="02020603050405020304" pitchFamily="18" charset="0"/>
              </a:rPr>
              <a:t> </a:t>
            </a:r>
            <a:r>
              <a:rPr lang="en-US" sz="5000" dirty="0" err="1">
                <a:solidFill>
                  <a:schemeClr val="accent1">
                    <a:lumMod val="75000"/>
                  </a:schemeClr>
                </a:solidFill>
                <a:latin typeface="Times New Roman" panose="02020603050405020304" pitchFamily="18" charset="0"/>
                <a:cs typeface="Times New Roman" panose="02020603050405020304" pitchFamily="18" charset="0"/>
              </a:rPr>
              <a:t>về</a:t>
            </a:r>
            <a:r>
              <a:rPr lang="en-US" sz="5000" dirty="0">
                <a:solidFill>
                  <a:schemeClr val="accent1">
                    <a:lumMod val="75000"/>
                  </a:schemeClr>
                </a:solidFill>
                <a:latin typeface="Times New Roman" panose="02020603050405020304" pitchFamily="18" charset="0"/>
                <a:cs typeface="Times New Roman" panose="02020603050405020304" pitchFamily="18" charset="0"/>
              </a:rPr>
              <a:t> </a:t>
            </a:r>
            <a:r>
              <a:rPr lang="en-US" sz="5000" dirty="0" err="1">
                <a:solidFill>
                  <a:schemeClr val="accent1">
                    <a:lumMod val="75000"/>
                  </a:schemeClr>
                </a:solidFill>
                <a:latin typeface="Times New Roman" panose="02020603050405020304" pitchFamily="18" charset="0"/>
                <a:cs typeface="Times New Roman" panose="02020603050405020304" pitchFamily="18" charset="0"/>
              </a:rPr>
              <a:t>tạo</a:t>
            </a:r>
            <a:r>
              <a:rPr lang="en-US" sz="5000" dirty="0">
                <a:solidFill>
                  <a:schemeClr val="accent1">
                    <a:lumMod val="75000"/>
                  </a:schemeClr>
                </a:solidFill>
                <a:latin typeface="Times New Roman" panose="02020603050405020304" pitchFamily="18" charset="0"/>
                <a:cs typeface="Times New Roman" panose="02020603050405020304" pitchFamily="18" charset="0"/>
              </a:rPr>
              <a:t> </a:t>
            </a:r>
            <a:r>
              <a:rPr lang="en-US" sz="5000" dirty="0" err="1">
                <a:solidFill>
                  <a:schemeClr val="accent1">
                    <a:lumMod val="75000"/>
                  </a:schemeClr>
                </a:solidFill>
                <a:latin typeface="Times New Roman" panose="02020603050405020304" pitchFamily="18" charset="0"/>
                <a:cs typeface="Times New Roman" panose="02020603050405020304" pitchFamily="18" charset="0"/>
              </a:rPr>
              <a:t>kiểu</a:t>
            </a:r>
            <a:r>
              <a:rPr lang="en-US" sz="5000" dirty="0">
                <a:solidFill>
                  <a:schemeClr val="accent1">
                    <a:lumMod val="75000"/>
                  </a:schemeClr>
                </a:solidFill>
                <a:latin typeface="Times New Roman" panose="02020603050405020304" pitchFamily="18" charset="0"/>
                <a:cs typeface="Times New Roman" panose="02020603050405020304" pitchFamily="18" charset="0"/>
              </a:rPr>
              <a:t> </a:t>
            </a:r>
            <a:r>
              <a:rPr lang="en-US" sz="5000" dirty="0" err="1">
                <a:solidFill>
                  <a:schemeClr val="accent1">
                    <a:lumMod val="75000"/>
                  </a:schemeClr>
                </a:solidFill>
                <a:latin typeface="Times New Roman" panose="02020603050405020304" pitchFamily="18" charset="0"/>
                <a:cs typeface="Times New Roman" panose="02020603050405020304" pitchFamily="18" charset="0"/>
              </a:rPr>
              <a:t>văn</a:t>
            </a:r>
            <a:r>
              <a:rPr lang="en-US" sz="5000" dirty="0">
                <a:solidFill>
                  <a:schemeClr val="accent1">
                    <a:lumMod val="75000"/>
                  </a:schemeClr>
                </a:solidFill>
                <a:latin typeface="Times New Roman" panose="02020603050405020304" pitchFamily="18" charset="0"/>
                <a:cs typeface="Times New Roman" panose="02020603050405020304" pitchFamily="18" charset="0"/>
              </a:rPr>
              <a:t> </a:t>
            </a:r>
            <a:r>
              <a:rPr lang="en-US" sz="5000" dirty="0" err="1">
                <a:solidFill>
                  <a:schemeClr val="accent1">
                    <a:lumMod val="75000"/>
                  </a:schemeClr>
                </a:solidFill>
                <a:latin typeface="Times New Roman" panose="02020603050405020304" pitchFamily="18" charset="0"/>
                <a:cs typeface="Times New Roman" panose="02020603050405020304" pitchFamily="18" charset="0"/>
              </a:rPr>
              <a:t>bản</a:t>
            </a:r>
            <a:endParaRPr lang="en-VN" sz="50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Content Placeholder 4" descr="A white rectangular object with black text&#10;&#10;Description automatically generated">
            <a:extLst>
              <a:ext uri="{FF2B5EF4-FFF2-40B4-BE49-F238E27FC236}">
                <a16:creationId xmlns:a16="http://schemas.microsoft.com/office/drawing/2014/main" id="{B142C51B-C226-C841-7CC1-3C5877045D71}"/>
              </a:ext>
            </a:extLst>
          </p:cNvPr>
          <p:cNvPicPr>
            <a:picLocks noGrp="1" noChangeAspect="1"/>
          </p:cNvPicPr>
          <p:nvPr>
            <p:ph idx="1"/>
          </p:nvPr>
        </p:nvPicPr>
        <p:blipFill>
          <a:blip r:embed="rId2"/>
          <a:stretch>
            <a:fillRect/>
          </a:stretch>
        </p:blipFill>
        <p:spPr>
          <a:xfrm>
            <a:off x="0" y="2481659"/>
            <a:ext cx="12148120" cy="2356644"/>
          </a:xfrm>
        </p:spPr>
      </p:pic>
    </p:spTree>
    <p:extLst>
      <p:ext uri="{BB962C8B-B14F-4D97-AF65-F5344CB8AC3E}">
        <p14:creationId xmlns:p14="http://schemas.microsoft.com/office/powerpoint/2010/main" val="3315964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E7D69-9CC3-9EF6-5E24-6B6DA95D80D0}"/>
              </a:ext>
            </a:extLst>
          </p:cNvPr>
          <p:cNvSpPr>
            <a:spLocks noGrp="1"/>
          </p:cNvSpPr>
          <p:nvPr>
            <p:ph type="title"/>
          </p:nvPr>
        </p:nvSpPr>
        <p:spPr/>
        <p:txBody>
          <a:bodyPr>
            <a:normAutofit/>
          </a:bodyPr>
          <a:lstStyle/>
          <a:p>
            <a:r>
              <a:rPr lang="vi-VN" sz="5000" dirty="0">
                <a:solidFill>
                  <a:schemeClr val="accent1">
                    <a:lumMod val="75000"/>
                  </a:schemeClr>
                </a:solidFill>
                <a:latin typeface="Times New Roman" panose="02020603050405020304" pitchFamily="18" charset="0"/>
                <a:cs typeface="Times New Roman" panose="02020603050405020304" pitchFamily="18" charset="0"/>
              </a:rPr>
              <a:t>Văn bản cơ bản và kiểu phông chữ</a:t>
            </a:r>
            <a:endParaRPr lang="en-VN" sz="50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5CB008E-07C6-C7B3-9F61-E8053E5B646E}"/>
              </a:ext>
            </a:extLst>
          </p:cNvPr>
          <p:cNvSpPr>
            <a:spLocks noGrp="1"/>
          </p:cNvSpPr>
          <p:nvPr>
            <p:ph idx="1"/>
          </p:nvPr>
        </p:nvSpPr>
        <p:spPr>
          <a:xfrm>
            <a:off x="451338" y="1843210"/>
            <a:ext cx="4191000" cy="4351338"/>
          </a:xfrm>
        </p:spPr>
        <p:txBody>
          <a:bodyPr/>
          <a:lstStyle/>
          <a:p>
            <a:pPr algn="l"/>
            <a:r>
              <a:rPr lang="en-US" sz="3200" b="1" dirty="0" err="1">
                <a:solidFill>
                  <a:schemeClr val="accent2">
                    <a:lumMod val="75000"/>
                  </a:schemeClr>
                </a:solidFill>
                <a:latin typeface="Times New Roman" panose="02020603050405020304" pitchFamily="18" charset="0"/>
                <a:cs typeface="Times New Roman" panose="02020603050405020304" pitchFamily="18" charset="0"/>
              </a:rPr>
              <a:t>Tạo</a:t>
            </a:r>
            <a:r>
              <a:rPr lang="en-US" sz="3200" b="1" dirty="0">
                <a:solidFill>
                  <a:schemeClr val="accent2">
                    <a:lumMod val="75000"/>
                  </a:schemeClr>
                </a:solidFill>
                <a:latin typeface="Times New Roman" panose="02020603050405020304" pitchFamily="18" charset="0"/>
                <a:cs typeface="Times New Roman" panose="02020603050405020304" pitchFamily="18" charset="0"/>
              </a:rPr>
              <a:t> </a:t>
            </a:r>
            <a:r>
              <a:rPr lang="en-US" sz="3200" b="1" dirty="0" err="1">
                <a:solidFill>
                  <a:schemeClr val="accent2">
                    <a:lumMod val="75000"/>
                  </a:schemeClr>
                </a:solidFill>
                <a:latin typeface="Times New Roman" panose="02020603050405020304" pitchFamily="18" charset="0"/>
                <a:cs typeface="Times New Roman" panose="02020603050405020304" pitchFamily="18" charset="0"/>
              </a:rPr>
              <a:t>kiểu</a:t>
            </a:r>
            <a:r>
              <a:rPr lang="en-US" sz="3200" b="1" dirty="0">
                <a:solidFill>
                  <a:schemeClr val="accent2">
                    <a:lumMod val="75000"/>
                  </a:schemeClr>
                </a:solidFill>
                <a:latin typeface="Times New Roman" panose="02020603050405020304" pitchFamily="18" charset="0"/>
                <a:cs typeface="Times New Roman" panose="02020603050405020304" pitchFamily="18" charset="0"/>
              </a:rPr>
              <a:t> </a:t>
            </a:r>
            <a:r>
              <a:rPr lang="en-US" sz="3200" b="1" dirty="0" err="1">
                <a:solidFill>
                  <a:schemeClr val="accent2">
                    <a:lumMod val="75000"/>
                  </a:schemeClr>
                </a:solidFill>
                <a:latin typeface="Times New Roman" panose="02020603050405020304" pitchFamily="18" charset="0"/>
                <a:cs typeface="Times New Roman" panose="02020603050405020304" pitchFamily="18" charset="0"/>
              </a:rPr>
              <a:t>văn</a:t>
            </a:r>
            <a:r>
              <a:rPr lang="en-US" sz="3200" b="1" dirty="0">
                <a:solidFill>
                  <a:schemeClr val="accent2">
                    <a:lumMod val="75000"/>
                  </a:schemeClr>
                </a:solidFill>
                <a:latin typeface="Times New Roman" panose="02020603050405020304" pitchFamily="18" charset="0"/>
                <a:cs typeface="Times New Roman" panose="02020603050405020304" pitchFamily="18" charset="0"/>
              </a:rPr>
              <a:t> </a:t>
            </a:r>
            <a:r>
              <a:rPr lang="en-US" sz="3200" b="1" dirty="0" err="1">
                <a:solidFill>
                  <a:schemeClr val="accent2">
                    <a:lumMod val="75000"/>
                  </a:schemeClr>
                </a:solidFill>
                <a:latin typeface="Times New Roman" panose="02020603050405020304" pitchFamily="18" charset="0"/>
                <a:cs typeface="Times New Roman" panose="02020603050405020304" pitchFamily="18" charset="0"/>
              </a:rPr>
              <a:t>bản</a:t>
            </a:r>
            <a:endParaRPr lang="en-US" sz="3200" b="1" dirty="0">
              <a:solidFill>
                <a:schemeClr val="accent2">
                  <a:lumMod val="75000"/>
                </a:schemeClr>
              </a:solidFill>
              <a:latin typeface="Times New Roman" panose="02020603050405020304" pitchFamily="18" charset="0"/>
              <a:cs typeface="Times New Roman" panose="02020603050405020304" pitchFamily="18" charset="0"/>
            </a:endParaRPr>
          </a:p>
          <a:p>
            <a:pPr algn="just"/>
            <a:r>
              <a:rPr lang="vi-VN" sz="3200" dirty="0">
                <a:solidFill>
                  <a:schemeClr val="accent2">
                    <a:lumMod val="75000"/>
                  </a:schemeClr>
                </a:solidFill>
                <a:latin typeface="Times New Roman" panose="02020603050405020304" pitchFamily="18" charset="0"/>
                <a:cs typeface="Times New Roman" panose="02020603050405020304" pitchFamily="18" charset="0"/>
              </a:rPr>
              <a:t>Các thuộc tính CSS được sử dụng để tạo kiểu cho văn bản thường chia thành hai loại</a:t>
            </a:r>
            <a:r>
              <a:rPr lang="en-US" sz="3200" dirty="0">
                <a:solidFill>
                  <a:schemeClr val="accent2">
                    <a:lumMod val="75000"/>
                  </a:schemeClr>
                </a:solidFill>
                <a:latin typeface="Times New Roman" panose="02020603050405020304" pitchFamily="18" charset="0"/>
                <a:cs typeface="Times New Roman" panose="02020603050405020304" pitchFamily="18" charset="0"/>
              </a:rPr>
              <a:t>:</a:t>
            </a:r>
          </a:p>
          <a:p>
            <a:pPr marL="0" indent="0">
              <a:buNone/>
            </a:pPr>
            <a:endParaRPr lang="en-VN" dirty="0"/>
          </a:p>
        </p:txBody>
      </p:sp>
      <p:pic>
        <p:nvPicPr>
          <p:cNvPr id="5" name="Picture 4" descr="A text and a font styles&#10;&#10;Description automatically generated with medium confidence">
            <a:extLst>
              <a:ext uri="{FF2B5EF4-FFF2-40B4-BE49-F238E27FC236}">
                <a16:creationId xmlns:a16="http://schemas.microsoft.com/office/drawing/2014/main" id="{D67C7CAF-09FE-F74B-6319-78F3A5EB11EF}"/>
              </a:ext>
            </a:extLst>
          </p:cNvPr>
          <p:cNvPicPr>
            <a:picLocks noChangeAspect="1"/>
          </p:cNvPicPr>
          <p:nvPr/>
        </p:nvPicPr>
        <p:blipFill>
          <a:blip r:embed="rId2"/>
          <a:stretch>
            <a:fillRect/>
          </a:stretch>
        </p:blipFill>
        <p:spPr>
          <a:xfrm>
            <a:off x="4828287" y="1690688"/>
            <a:ext cx="7135113" cy="4351338"/>
          </a:xfrm>
          <a:prstGeom prst="rect">
            <a:avLst/>
          </a:prstGeom>
        </p:spPr>
      </p:pic>
    </p:spTree>
    <p:extLst>
      <p:ext uri="{BB962C8B-B14F-4D97-AF65-F5344CB8AC3E}">
        <p14:creationId xmlns:p14="http://schemas.microsoft.com/office/powerpoint/2010/main" val="791959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B3F4-487C-3AA3-1B6A-A75A2F4F83C6}"/>
              </a:ext>
            </a:extLst>
          </p:cNvPr>
          <p:cNvSpPr>
            <a:spLocks noGrp="1"/>
          </p:cNvSpPr>
          <p:nvPr>
            <p:ph type="title"/>
          </p:nvPr>
        </p:nvSpPr>
        <p:spPr>
          <a:xfrm>
            <a:off x="838200" y="180306"/>
            <a:ext cx="10515600" cy="1325563"/>
          </a:xfrm>
        </p:spPr>
        <p:txBody>
          <a:bodyPr/>
          <a:lstStyle/>
          <a:p>
            <a:r>
              <a:rPr lang="vi-VN" dirty="0">
                <a:solidFill>
                  <a:schemeClr val="accent2">
                    <a:lumMod val="75000"/>
                  </a:schemeClr>
                </a:solidFill>
                <a:latin typeface="Times New Roman" panose="02020603050405020304" pitchFamily="18" charset="0"/>
                <a:cs typeface="Times New Roman" panose="02020603050405020304" pitchFamily="18" charset="0"/>
              </a:rPr>
              <a:t>Văn bản cơ bản và kiểu phông chữ</a:t>
            </a:r>
            <a:endParaRPr lang="en-VN"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9F736FE-AE6E-4428-F393-A7337485EF23}"/>
              </a:ext>
            </a:extLst>
          </p:cNvPr>
          <p:cNvSpPr>
            <a:spLocks noGrp="1"/>
          </p:cNvSpPr>
          <p:nvPr>
            <p:ph idx="1"/>
          </p:nvPr>
        </p:nvSpPr>
        <p:spPr>
          <a:xfrm>
            <a:off x="627184" y="1505869"/>
            <a:ext cx="8235462" cy="4351338"/>
          </a:xfrm>
        </p:spPr>
        <p:txBody>
          <a:bodyPr/>
          <a:lstStyle/>
          <a:p>
            <a:r>
              <a:rPr lang="en-US" b="1" dirty="0">
                <a:solidFill>
                  <a:schemeClr val="accent3">
                    <a:lumMod val="75000"/>
                  </a:schemeClr>
                </a:solidFill>
              </a:rPr>
              <a:t>Font</a:t>
            </a:r>
          </a:p>
          <a:p>
            <a:pPr marL="0" indent="0">
              <a:buNone/>
            </a:pPr>
            <a:r>
              <a:rPr lang="en-US" dirty="0" err="1">
                <a:solidFill>
                  <a:schemeClr val="accent3">
                    <a:lumMod val="75000"/>
                  </a:schemeClr>
                </a:solidFill>
              </a:rPr>
              <a:t>Trong</a:t>
            </a:r>
            <a:r>
              <a:rPr lang="en-US" dirty="0">
                <a:solidFill>
                  <a:schemeClr val="accent3">
                    <a:lumMod val="75000"/>
                  </a:schemeClr>
                </a:solidFill>
              </a:rPr>
              <a:t> </a:t>
            </a:r>
            <a:r>
              <a:rPr lang="en-US" dirty="0" err="1">
                <a:solidFill>
                  <a:schemeClr val="accent3">
                    <a:lumMod val="75000"/>
                  </a:schemeClr>
                </a:solidFill>
              </a:rPr>
              <a:t>nội</a:t>
            </a:r>
            <a:r>
              <a:rPr lang="en-US" dirty="0">
                <a:solidFill>
                  <a:schemeClr val="accent3">
                    <a:lumMod val="75000"/>
                  </a:schemeClr>
                </a:solidFill>
              </a:rPr>
              <a:t> dung </a:t>
            </a:r>
            <a:r>
              <a:rPr lang="en-US" dirty="0" err="1">
                <a:solidFill>
                  <a:schemeClr val="accent3">
                    <a:lumMod val="75000"/>
                  </a:schemeClr>
                </a:solidFill>
              </a:rPr>
              <a:t>này</a:t>
            </a:r>
            <a:r>
              <a:rPr lang="en-US" dirty="0">
                <a:solidFill>
                  <a:schemeClr val="accent3">
                    <a:lumMod val="75000"/>
                  </a:schemeClr>
                </a:solidFill>
              </a:rPr>
              <a:t>, </a:t>
            </a:r>
            <a:r>
              <a:rPr lang="en-US" dirty="0" err="1">
                <a:solidFill>
                  <a:schemeClr val="accent3">
                    <a:lumMod val="75000"/>
                  </a:schemeClr>
                </a:solidFill>
              </a:rPr>
              <a:t>chúng</a:t>
            </a:r>
            <a:r>
              <a:rPr lang="en-US" dirty="0">
                <a:solidFill>
                  <a:schemeClr val="accent3">
                    <a:lumMod val="75000"/>
                  </a:schemeClr>
                </a:solidFill>
              </a:rPr>
              <a:t> ta </a:t>
            </a:r>
            <a:r>
              <a:rPr lang="en-US" dirty="0" err="1">
                <a:solidFill>
                  <a:schemeClr val="accent3">
                    <a:lumMod val="75000"/>
                  </a:schemeClr>
                </a:solidFill>
              </a:rPr>
              <a:t>sẽ</a:t>
            </a:r>
            <a:r>
              <a:rPr lang="en-US" dirty="0">
                <a:solidFill>
                  <a:schemeClr val="accent3">
                    <a:lumMod val="75000"/>
                  </a:schemeClr>
                </a:solidFill>
              </a:rPr>
              <a:t> </a:t>
            </a:r>
            <a:r>
              <a:rPr lang="en-US" dirty="0" err="1">
                <a:solidFill>
                  <a:schemeClr val="accent3">
                    <a:lumMod val="75000"/>
                  </a:schemeClr>
                </a:solidFill>
              </a:rPr>
              <a:t>áp</a:t>
            </a:r>
            <a:r>
              <a:rPr lang="en-US" dirty="0">
                <a:solidFill>
                  <a:schemeClr val="accent3">
                    <a:lumMod val="75000"/>
                  </a:schemeClr>
                </a:solidFill>
              </a:rPr>
              <a:t> </a:t>
            </a:r>
            <a:r>
              <a:rPr lang="en-US" dirty="0" err="1">
                <a:solidFill>
                  <a:schemeClr val="accent3">
                    <a:lumMod val="75000"/>
                  </a:schemeClr>
                </a:solidFill>
              </a:rPr>
              <a:t>dụng</a:t>
            </a:r>
            <a:r>
              <a:rPr lang="en-US" dirty="0">
                <a:solidFill>
                  <a:schemeClr val="accent3">
                    <a:lumMod val="75000"/>
                  </a:schemeClr>
                </a:solidFill>
              </a:rPr>
              <a:t> </a:t>
            </a:r>
            <a:r>
              <a:rPr lang="en-US" dirty="0" err="1">
                <a:solidFill>
                  <a:schemeClr val="accent3">
                    <a:lumMod val="75000"/>
                  </a:schemeClr>
                </a:solidFill>
              </a:rPr>
              <a:t>một</a:t>
            </a:r>
            <a:r>
              <a:rPr lang="en-US" dirty="0">
                <a:solidFill>
                  <a:schemeClr val="accent3">
                    <a:lumMod val="75000"/>
                  </a:schemeClr>
                </a:solidFill>
              </a:rPr>
              <a:t> </a:t>
            </a:r>
            <a:r>
              <a:rPr lang="en-US" dirty="0" err="1">
                <a:solidFill>
                  <a:schemeClr val="accent3">
                    <a:lumMod val="75000"/>
                  </a:schemeClr>
                </a:solidFill>
              </a:rPr>
              <a:t>số</a:t>
            </a:r>
            <a:r>
              <a:rPr lang="en-US" dirty="0">
                <a:solidFill>
                  <a:schemeClr val="accent3">
                    <a:lumMod val="75000"/>
                  </a:schemeClr>
                </a:solidFill>
              </a:rPr>
              <a:t> </a:t>
            </a:r>
            <a:r>
              <a:rPr lang="en-US" dirty="0" err="1">
                <a:solidFill>
                  <a:schemeClr val="accent3">
                    <a:lumMod val="75000"/>
                  </a:schemeClr>
                </a:solidFill>
              </a:rPr>
              <a:t>thuộc</a:t>
            </a:r>
            <a:r>
              <a:rPr lang="en-US" dirty="0">
                <a:solidFill>
                  <a:schemeClr val="accent3">
                    <a:lumMod val="75000"/>
                  </a:schemeClr>
                </a:solidFill>
              </a:rPr>
              <a:t> </a:t>
            </a:r>
            <a:r>
              <a:rPr lang="en-US" dirty="0" err="1">
                <a:solidFill>
                  <a:schemeClr val="accent3">
                    <a:lumMod val="75000"/>
                  </a:schemeClr>
                </a:solidFill>
              </a:rPr>
              <a:t>tính</a:t>
            </a:r>
            <a:r>
              <a:rPr lang="en-US" dirty="0">
                <a:solidFill>
                  <a:schemeClr val="accent3">
                    <a:lumMod val="75000"/>
                  </a:schemeClr>
                </a:solidFill>
              </a:rPr>
              <a:t> CSS </a:t>
            </a:r>
            <a:r>
              <a:rPr lang="en-US" dirty="0" err="1">
                <a:solidFill>
                  <a:schemeClr val="accent3">
                    <a:lumMod val="75000"/>
                  </a:schemeClr>
                </a:solidFill>
              </a:rPr>
              <a:t>cho</a:t>
            </a:r>
            <a:r>
              <a:rPr lang="en-US" dirty="0">
                <a:solidFill>
                  <a:schemeClr val="accent3">
                    <a:lumMod val="75000"/>
                  </a:schemeClr>
                </a:solidFill>
              </a:rPr>
              <a:t> </a:t>
            </a:r>
            <a:r>
              <a:rPr lang="en-US" dirty="0" err="1">
                <a:solidFill>
                  <a:schemeClr val="accent3">
                    <a:lumMod val="75000"/>
                  </a:schemeClr>
                </a:solidFill>
              </a:rPr>
              <a:t>mẫu</a:t>
            </a:r>
            <a:r>
              <a:rPr lang="en-US" dirty="0">
                <a:solidFill>
                  <a:schemeClr val="accent3">
                    <a:lumMod val="75000"/>
                  </a:schemeClr>
                </a:solidFill>
              </a:rPr>
              <a:t> HTML </a:t>
            </a:r>
            <a:r>
              <a:rPr lang="en-US" dirty="0" err="1">
                <a:solidFill>
                  <a:schemeClr val="accent3">
                    <a:lumMod val="75000"/>
                  </a:schemeClr>
                </a:solidFill>
              </a:rPr>
              <a:t>sau</a:t>
            </a:r>
            <a:r>
              <a:rPr lang="en-US" dirty="0">
                <a:solidFill>
                  <a:schemeClr val="accent3">
                    <a:lumMod val="75000"/>
                  </a:schemeClr>
                </a:solidFill>
              </a:rPr>
              <a:t>:</a:t>
            </a:r>
          </a:p>
          <a:p>
            <a:endParaRPr lang="en-VN" dirty="0"/>
          </a:p>
        </p:txBody>
      </p:sp>
      <p:pic>
        <p:nvPicPr>
          <p:cNvPr id="4" name="Picture 3">
            <a:extLst>
              <a:ext uri="{FF2B5EF4-FFF2-40B4-BE49-F238E27FC236}">
                <a16:creationId xmlns:a16="http://schemas.microsoft.com/office/drawing/2014/main" id="{64A271C7-345B-DEC1-D694-06CCF49BF53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47826" y="3029870"/>
            <a:ext cx="9283210" cy="3647824"/>
          </a:xfrm>
          <a:prstGeom prst="rect">
            <a:avLst/>
          </a:prstGeom>
          <a:noFill/>
          <a:ln>
            <a:noFill/>
          </a:ln>
        </p:spPr>
      </p:pic>
    </p:spTree>
    <p:extLst>
      <p:ext uri="{BB962C8B-B14F-4D97-AF65-F5344CB8AC3E}">
        <p14:creationId xmlns:p14="http://schemas.microsoft.com/office/powerpoint/2010/main" val="1851822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BF983-F597-2A3A-04D5-B1E4B84C5250}"/>
              </a:ext>
            </a:extLst>
          </p:cNvPr>
          <p:cNvSpPr>
            <a:spLocks noGrp="1"/>
          </p:cNvSpPr>
          <p:nvPr>
            <p:ph type="title"/>
          </p:nvPr>
        </p:nvSpPr>
        <p:spPr/>
        <p:txBody>
          <a:bodyPr/>
          <a:lstStyle/>
          <a:p>
            <a:r>
              <a:rPr lang="vi-VN" dirty="0">
                <a:solidFill>
                  <a:schemeClr val="accent2">
                    <a:lumMod val="75000"/>
                  </a:schemeClr>
                </a:solidFill>
                <a:latin typeface="Times New Roman" panose="02020603050405020304" pitchFamily="18" charset="0"/>
                <a:cs typeface="Times New Roman" panose="02020603050405020304" pitchFamily="18" charset="0"/>
              </a:rPr>
              <a:t>Văn bản cơ bản và kiểu phông chữ</a:t>
            </a:r>
            <a:endParaRPr lang="en-VN"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7CE5B56-71F9-46AD-9611-699611873BF2}"/>
              </a:ext>
            </a:extLst>
          </p:cNvPr>
          <p:cNvSpPr>
            <a:spLocks noGrp="1"/>
          </p:cNvSpPr>
          <p:nvPr>
            <p:ph idx="1"/>
          </p:nvPr>
        </p:nvSpPr>
        <p:spPr/>
        <p:txBody>
          <a:bodyPr/>
          <a:lstStyle/>
          <a:p>
            <a:r>
              <a:rPr lang="en-US" sz="3200" b="1" dirty="0">
                <a:solidFill>
                  <a:schemeClr val="accent1">
                    <a:lumMod val="75000"/>
                  </a:schemeClr>
                </a:solidFill>
                <a:latin typeface="Times New Roman" panose="02020603050405020304" pitchFamily="18" charset="0"/>
                <a:cs typeface="Times New Roman" panose="02020603050405020304" pitchFamily="18" charset="0"/>
              </a:rPr>
              <a:t>Font</a:t>
            </a:r>
          </a:p>
          <a:p>
            <a:pPr marL="0" indent="0">
              <a:buNone/>
            </a:pPr>
            <a:r>
              <a:rPr lang="vi-VN" sz="3200" b="1" u="sng" dirty="0">
                <a:latin typeface="Times New Roman" panose="02020603050405020304" pitchFamily="18" charset="0"/>
                <a:cs typeface="Times New Roman" panose="02020603050405020304" pitchFamily="18" charset="0"/>
              </a:rPr>
              <a:t>Color</a:t>
            </a:r>
          </a:p>
          <a:p>
            <a:pPr>
              <a:buFont typeface="Wingdings" panose="05000000000000000000" pitchFamily="2" charset="2"/>
              <a:buChar char="Ø"/>
            </a:pPr>
            <a:r>
              <a:rPr lang="vi-VN" sz="3200" dirty="0">
                <a:latin typeface="Times New Roman" panose="02020603050405020304" pitchFamily="18" charset="0"/>
                <a:cs typeface="Times New Roman" panose="02020603050405020304" pitchFamily="18" charset="0"/>
              </a:rPr>
              <a:t>Thuộc tính </a:t>
            </a:r>
            <a:r>
              <a:rPr lang="vi-VN" sz="3200" b="1" dirty="0">
                <a:solidFill>
                  <a:schemeClr val="accent1">
                    <a:lumMod val="75000"/>
                  </a:schemeClr>
                </a:solidFill>
                <a:latin typeface="Times New Roman" panose="02020603050405020304" pitchFamily="18" charset="0"/>
                <a:cs typeface="Times New Roman" panose="02020603050405020304" pitchFamily="18" charset="0"/>
              </a:rPr>
              <a:t>color</a:t>
            </a:r>
            <a:r>
              <a:rPr lang="vi-VN" sz="3200" dirty="0">
                <a:latin typeface="Times New Roman" panose="02020603050405020304" pitchFamily="18" charset="0"/>
                <a:cs typeface="Times New Roman" panose="02020603050405020304" pitchFamily="18" charset="0"/>
              </a:rPr>
              <a:t> </a:t>
            </a:r>
            <a:r>
              <a:rPr lang="vi-VN" sz="3200" b="1" i="1" dirty="0">
                <a:latin typeface="Times New Roman" panose="02020603050405020304" pitchFamily="18" charset="0"/>
                <a:cs typeface="Times New Roman" panose="02020603050405020304" pitchFamily="18" charset="0"/>
              </a:rPr>
              <a:t>đặt màu </a:t>
            </a:r>
            <a:r>
              <a:rPr lang="en-US" sz="3200" b="1" i="1" dirty="0" err="1">
                <a:latin typeface="Times New Roman" panose="02020603050405020304" pitchFamily="18" charset="0"/>
                <a:cs typeface="Times New Roman" panose="02020603050405020304" pitchFamily="18" charset="0"/>
              </a:rPr>
              <a:t>cho</a:t>
            </a:r>
            <a:r>
              <a:rPr lang="vi-VN" sz="3200" b="1" i="1" dirty="0">
                <a:latin typeface="Times New Roman" panose="02020603050405020304" pitchFamily="18" charset="0"/>
                <a:cs typeface="Times New Roman" panose="02020603050405020304" pitchFamily="18" charset="0"/>
              </a:rPr>
              <a:t> nội dung nền trước </a:t>
            </a:r>
            <a:r>
              <a:rPr lang="vi-VN" sz="3200" dirty="0">
                <a:latin typeface="Times New Roman" panose="02020603050405020304" pitchFamily="18" charset="0"/>
                <a:cs typeface="Times New Roman" panose="02020603050405020304" pitchFamily="18" charset="0"/>
              </a:rPr>
              <a:t>của các phần tử đã chọn, thường là văn bản.</a:t>
            </a:r>
          </a:p>
          <a:p>
            <a:endParaRPr lang="en-VN" dirty="0"/>
          </a:p>
        </p:txBody>
      </p:sp>
      <p:pic>
        <p:nvPicPr>
          <p:cNvPr id="5" name="Picture 4" descr="A close-up of a card&#10;&#10;Description automatically generated">
            <a:extLst>
              <a:ext uri="{FF2B5EF4-FFF2-40B4-BE49-F238E27FC236}">
                <a16:creationId xmlns:a16="http://schemas.microsoft.com/office/drawing/2014/main" id="{0FC596C5-882E-5421-4A2D-D8C10DC2EE26}"/>
              </a:ext>
            </a:extLst>
          </p:cNvPr>
          <p:cNvPicPr>
            <a:picLocks noChangeAspect="1"/>
          </p:cNvPicPr>
          <p:nvPr/>
        </p:nvPicPr>
        <p:blipFill>
          <a:blip r:embed="rId2"/>
          <a:stretch>
            <a:fillRect/>
          </a:stretch>
        </p:blipFill>
        <p:spPr>
          <a:xfrm>
            <a:off x="1504950" y="4001294"/>
            <a:ext cx="9717176" cy="2175669"/>
          </a:xfrm>
          <a:prstGeom prst="rect">
            <a:avLst/>
          </a:prstGeom>
        </p:spPr>
      </p:pic>
    </p:spTree>
    <p:extLst>
      <p:ext uri="{BB962C8B-B14F-4D97-AF65-F5344CB8AC3E}">
        <p14:creationId xmlns:p14="http://schemas.microsoft.com/office/powerpoint/2010/main" val="2066346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FA904-D5FD-786A-CC97-F74359F6A043}"/>
              </a:ext>
            </a:extLst>
          </p:cNvPr>
          <p:cNvSpPr>
            <a:spLocks noGrp="1"/>
          </p:cNvSpPr>
          <p:nvPr>
            <p:ph type="title"/>
          </p:nvPr>
        </p:nvSpPr>
        <p:spPr/>
        <p:txBody>
          <a:bodyPr/>
          <a:lstStyle/>
          <a:p>
            <a:r>
              <a:rPr lang="vi-VN" dirty="0">
                <a:solidFill>
                  <a:schemeClr val="accent2">
                    <a:lumMod val="75000"/>
                  </a:schemeClr>
                </a:solidFill>
                <a:latin typeface="Times New Roman" panose="02020603050405020304" pitchFamily="18" charset="0"/>
                <a:cs typeface="Times New Roman" panose="02020603050405020304" pitchFamily="18" charset="0"/>
              </a:rPr>
              <a:t>Văn bản cơ bản và kiểu phông chữ</a:t>
            </a:r>
            <a:endParaRPr lang="en-VN" dirty="0"/>
          </a:p>
        </p:txBody>
      </p:sp>
      <p:sp>
        <p:nvSpPr>
          <p:cNvPr id="3" name="Content Placeholder 2">
            <a:extLst>
              <a:ext uri="{FF2B5EF4-FFF2-40B4-BE49-F238E27FC236}">
                <a16:creationId xmlns:a16="http://schemas.microsoft.com/office/drawing/2014/main" id="{159E67CE-52BC-467C-4066-04FCC7B0B1B0}"/>
              </a:ext>
            </a:extLst>
          </p:cNvPr>
          <p:cNvSpPr>
            <a:spLocks noGrp="1"/>
          </p:cNvSpPr>
          <p:nvPr>
            <p:ph idx="1"/>
          </p:nvPr>
        </p:nvSpPr>
        <p:spPr/>
        <p:txBody>
          <a:bodyPr/>
          <a:lstStyle/>
          <a:p>
            <a:r>
              <a:rPr lang="en-US" sz="3200" b="1" dirty="0">
                <a:solidFill>
                  <a:schemeClr val="accent1">
                    <a:lumMod val="75000"/>
                  </a:schemeClr>
                </a:solidFill>
                <a:latin typeface="Times New Roman" panose="02020603050405020304" pitchFamily="18" charset="0"/>
                <a:cs typeface="Times New Roman" panose="02020603050405020304" pitchFamily="18" charset="0"/>
              </a:rPr>
              <a:t>Font</a:t>
            </a:r>
          </a:p>
          <a:p>
            <a:pPr marL="0" indent="0">
              <a:buNone/>
            </a:pPr>
            <a:r>
              <a:rPr lang="en-US" sz="3200" b="1" u="sng" dirty="0">
                <a:latin typeface="Times New Roman" panose="02020603050405020304" pitchFamily="18" charset="0"/>
                <a:cs typeface="Times New Roman" panose="02020603050405020304" pitchFamily="18" charset="0"/>
              </a:rPr>
              <a:t>Font families</a:t>
            </a:r>
          </a:p>
          <a:p>
            <a:endParaRPr lang="en-VN" dirty="0"/>
          </a:p>
        </p:txBody>
      </p:sp>
      <p:pic>
        <p:nvPicPr>
          <p:cNvPr id="5" name="Picture 4" descr="A screenshot of a phone&#10;&#10;Description automatically generated">
            <a:extLst>
              <a:ext uri="{FF2B5EF4-FFF2-40B4-BE49-F238E27FC236}">
                <a16:creationId xmlns:a16="http://schemas.microsoft.com/office/drawing/2014/main" id="{4FEA53BC-1891-5342-BD99-6FA289643FC4}"/>
              </a:ext>
            </a:extLst>
          </p:cNvPr>
          <p:cNvPicPr>
            <a:picLocks noChangeAspect="1"/>
          </p:cNvPicPr>
          <p:nvPr/>
        </p:nvPicPr>
        <p:blipFill>
          <a:blip r:embed="rId2"/>
          <a:stretch>
            <a:fillRect/>
          </a:stretch>
        </p:blipFill>
        <p:spPr>
          <a:xfrm>
            <a:off x="1383305" y="3192779"/>
            <a:ext cx="9950290" cy="3300095"/>
          </a:xfrm>
          <a:prstGeom prst="rect">
            <a:avLst/>
          </a:prstGeom>
        </p:spPr>
      </p:pic>
    </p:spTree>
    <p:extLst>
      <p:ext uri="{BB962C8B-B14F-4D97-AF65-F5344CB8AC3E}">
        <p14:creationId xmlns:p14="http://schemas.microsoft.com/office/powerpoint/2010/main" val="42826424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30114-6666-C257-ED3B-0EE0115C6E3D}"/>
              </a:ext>
            </a:extLst>
          </p:cNvPr>
          <p:cNvSpPr>
            <a:spLocks noGrp="1"/>
          </p:cNvSpPr>
          <p:nvPr>
            <p:ph type="title"/>
          </p:nvPr>
        </p:nvSpPr>
        <p:spPr/>
        <p:txBody>
          <a:bodyPr/>
          <a:lstStyle/>
          <a:p>
            <a:r>
              <a:rPr lang="vi-VN" dirty="0">
                <a:solidFill>
                  <a:schemeClr val="accent2">
                    <a:lumMod val="75000"/>
                  </a:schemeClr>
                </a:solidFill>
                <a:latin typeface="Times New Roman" panose="02020603050405020304" pitchFamily="18" charset="0"/>
                <a:cs typeface="Times New Roman" panose="02020603050405020304" pitchFamily="18" charset="0"/>
              </a:rPr>
              <a:t>Văn bản cơ bản và kiểu phông chữ</a:t>
            </a:r>
            <a:endParaRPr lang="en-VN" dirty="0"/>
          </a:p>
        </p:txBody>
      </p:sp>
      <p:sp>
        <p:nvSpPr>
          <p:cNvPr id="3" name="Content Placeholder 2">
            <a:extLst>
              <a:ext uri="{FF2B5EF4-FFF2-40B4-BE49-F238E27FC236}">
                <a16:creationId xmlns:a16="http://schemas.microsoft.com/office/drawing/2014/main" id="{3686A733-FCCD-7C18-05E1-0ED28EE7D221}"/>
              </a:ext>
            </a:extLst>
          </p:cNvPr>
          <p:cNvSpPr>
            <a:spLocks noGrp="1"/>
          </p:cNvSpPr>
          <p:nvPr>
            <p:ph idx="1"/>
          </p:nvPr>
        </p:nvSpPr>
        <p:spPr/>
        <p:txBody>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Font</a:t>
            </a:r>
          </a:p>
          <a:p>
            <a:r>
              <a:rPr lang="en-US" b="1" u="sng" dirty="0">
                <a:solidFill>
                  <a:schemeClr val="accent1">
                    <a:lumMod val="75000"/>
                  </a:schemeClr>
                </a:solidFill>
                <a:latin typeface="Times New Roman" panose="02020603050405020304" pitchFamily="18" charset="0"/>
                <a:cs typeface="Times New Roman" panose="02020603050405020304" pitchFamily="18" charset="0"/>
              </a:rPr>
              <a:t>Font families</a:t>
            </a:r>
          </a:p>
          <a:p>
            <a:r>
              <a:rPr lang="vi-VN" b="1" dirty="0">
                <a:solidFill>
                  <a:schemeClr val="accent1">
                    <a:lumMod val="75000"/>
                  </a:schemeClr>
                </a:solidFill>
                <a:latin typeface="Times New Roman" panose="02020603050405020304" pitchFamily="18" charset="0"/>
                <a:cs typeface="Times New Roman" panose="02020603050405020304" pitchFamily="18" charset="0"/>
              </a:rPr>
              <a:t>Web safe fonts</a:t>
            </a:r>
          </a:p>
          <a:p>
            <a:pPr>
              <a:buFont typeface="Wingdings" panose="05000000000000000000" pitchFamily="2" charset="2"/>
              <a:buChar char="Ø"/>
            </a:pPr>
            <a:r>
              <a:rPr lang="vi-VN" dirty="0">
                <a:solidFill>
                  <a:schemeClr val="accent1">
                    <a:lumMod val="75000"/>
                  </a:schemeClr>
                </a:solidFill>
                <a:latin typeface="Times New Roman" panose="02020603050405020304" pitchFamily="18" charset="0"/>
                <a:cs typeface="Times New Roman" panose="02020603050405020304" pitchFamily="18" charset="0"/>
              </a:rPr>
              <a:t>Nói về tính khả dụng của phông chữ, chỉ có một số phông chữ nhất định thường có sẵn trên tất cả các hệ thống và do đó có thể được sử dụng mà không cần lo lắng nhiều.</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vi-VN" dirty="0">
                <a:solidFill>
                  <a:schemeClr val="accent1">
                    <a:lumMod val="75000"/>
                  </a:schemeClr>
                </a:solidFill>
                <a:latin typeface="Times New Roman" panose="02020603050405020304" pitchFamily="18" charset="0"/>
                <a:cs typeface="Times New Roman" panose="02020603050405020304" pitchFamily="18" charset="0"/>
              </a:rPr>
              <a:t>Đây là những phông chữ được gọi là Web safe fonts.</a:t>
            </a:r>
          </a:p>
          <a:p>
            <a:endParaRPr lang="en-VN" dirty="0"/>
          </a:p>
        </p:txBody>
      </p:sp>
      <p:pic>
        <p:nvPicPr>
          <p:cNvPr id="4" name="Picture 3">
            <a:extLst>
              <a:ext uri="{FF2B5EF4-FFF2-40B4-BE49-F238E27FC236}">
                <a16:creationId xmlns:a16="http://schemas.microsoft.com/office/drawing/2014/main" id="{96A4615D-88F8-155E-23AB-6148C5B33C0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921683" y="5011102"/>
            <a:ext cx="2987563" cy="1481773"/>
          </a:xfrm>
          <a:prstGeom prst="rect">
            <a:avLst/>
          </a:prstGeom>
          <a:noFill/>
          <a:ln>
            <a:noFill/>
          </a:ln>
        </p:spPr>
      </p:pic>
    </p:spTree>
    <p:extLst>
      <p:ext uri="{BB962C8B-B14F-4D97-AF65-F5344CB8AC3E}">
        <p14:creationId xmlns:p14="http://schemas.microsoft.com/office/powerpoint/2010/main" val="15795994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422F-4DC5-FC01-DC53-DBF4503F99B9}"/>
              </a:ext>
            </a:extLst>
          </p:cNvPr>
          <p:cNvSpPr>
            <a:spLocks noGrp="1"/>
          </p:cNvSpPr>
          <p:nvPr>
            <p:ph type="title"/>
          </p:nvPr>
        </p:nvSpPr>
        <p:spPr/>
        <p:txBody>
          <a:bodyPr/>
          <a:lstStyle/>
          <a:p>
            <a:r>
              <a:rPr lang="vi-VN" dirty="0">
                <a:solidFill>
                  <a:schemeClr val="accent2">
                    <a:lumMod val="75000"/>
                  </a:schemeClr>
                </a:solidFill>
                <a:latin typeface="Times New Roman" panose="02020603050405020304" pitchFamily="18" charset="0"/>
                <a:cs typeface="Times New Roman" panose="02020603050405020304" pitchFamily="18" charset="0"/>
              </a:rPr>
              <a:t>Văn bản cơ bản và kiểu phông chữ</a:t>
            </a:r>
            <a:endParaRPr lang="en-VN" dirty="0"/>
          </a:p>
        </p:txBody>
      </p:sp>
      <p:sp>
        <p:nvSpPr>
          <p:cNvPr id="3" name="Content Placeholder 2">
            <a:extLst>
              <a:ext uri="{FF2B5EF4-FFF2-40B4-BE49-F238E27FC236}">
                <a16:creationId xmlns:a16="http://schemas.microsoft.com/office/drawing/2014/main" id="{1D837175-EB07-6CCE-F273-0A87D527F04C}"/>
              </a:ext>
            </a:extLst>
          </p:cNvPr>
          <p:cNvSpPr>
            <a:spLocks noGrp="1"/>
          </p:cNvSpPr>
          <p:nvPr>
            <p:ph idx="1"/>
          </p:nvPr>
        </p:nvSpPr>
        <p:spPr/>
        <p:txBody>
          <a:bodyPr/>
          <a:lstStyle/>
          <a:p>
            <a:r>
              <a:rPr lang="en-US" sz="3200" b="1" dirty="0">
                <a:solidFill>
                  <a:schemeClr val="accent1">
                    <a:lumMod val="75000"/>
                  </a:schemeClr>
                </a:solidFill>
                <a:latin typeface="Times New Roman" panose="02020603050405020304" pitchFamily="18" charset="0"/>
                <a:cs typeface="Times New Roman" panose="02020603050405020304" pitchFamily="18" charset="0"/>
              </a:rPr>
              <a:t>Font</a:t>
            </a:r>
          </a:p>
          <a:p>
            <a:r>
              <a:rPr lang="en-US" sz="3200" b="1" u="sng" dirty="0">
                <a:solidFill>
                  <a:schemeClr val="accent1">
                    <a:lumMod val="75000"/>
                  </a:schemeClr>
                </a:solidFill>
                <a:latin typeface="Times New Roman" panose="02020603050405020304" pitchFamily="18" charset="0"/>
                <a:cs typeface="Times New Roman" panose="02020603050405020304" pitchFamily="18" charset="0"/>
              </a:rPr>
              <a:t>Font families</a:t>
            </a:r>
          </a:p>
          <a:p>
            <a:r>
              <a:rPr lang="en-US" sz="3200" b="1" dirty="0">
                <a:solidFill>
                  <a:schemeClr val="accent1">
                    <a:lumMod val="75000"/>
                  </a:schemeClr>
                </a:solidFill>
                <a:latin typeface="Times New Roman" panose="02020603050405020304" pitchFamily="18" charset="0"/>
                <a:cs typeface="Times New Roman" panose="02020603050405020304" pitchFamily="18" charset="0"/>
              </a:rPr>
              <a:t>Default fonts</a:t>
            </a:r>
          </a:p>
          <a:p>
            <a:endParaRPr lang="en-VN" dirty="0"/>
          </a:p>
        </p:txBody>
      </p:sp>
      <p:pic>
        <p:nvPicPr>
          <p:cNvPr id="5" name="Picture 4" descr="A screenshot of a computer&#10;&#10;Description automatically generated">
            <a:extLst>
              <a:ext uri="{FF2B5EF4-FFF2-40B4-BE49-F238E27FC236}">
                <a16:creationId xmlns:a16="http://schemas.microsoft.com/office/drawing/2014/main" id="{724C44CB-19CB-D790-E3C0-79F3EDA9A1BB}"/>
              </a:ext>
            </a:extLst>
          </p:cNvPr>
          <p:cNvPicPr>
            <a:picLocks noChangeAspect="1"/>
          </p:cNvPicPr>
          <p:nvPr/>
        </p:nvPicPr>
        <p:blipFill>
          <a:blip r:embed="rId2"/>
          <a:stretch>
            <a:fillRect/>
          </a:stretch>
        </p:blipFill>
        <p:spPr>
          <a:xfrm>
            <a:off x="1132221" y="3429000"/>
            <a:ext cx="10772370" cy="3191314"/>
          </a:xfrm>
          <a:prstGeom prst="rect">
            <a:avLst/>
          </a:prstGeom>
        </p:spPr>
      </p:pic>
    </p:spTree>
    <p:extLst>
      <p:ext uri="{BB962C8B-B14F-4D97-AF65-F5344CB8AC3E}">
        <p14:creationId xmlns:p14="http://schemas.microsoft.com/office/powerpoint/2010/main" val="1337230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736F-4517-9FB4-B0DD-02A0CC4CC3D6}"/>
              </a:ext>
            </a:extLst>
          </p:cNvPr>
          <p:cNvSpPr>
            <a:spLocks noGrp="1"/>
          </p:cNvSpPr>
          <p:nvPr>
            <p:ph type="title"/>
          </p:nvPr>
        </p:nvSpPr>
        <p:spPr/>
        <p:txBody>
          <a:bodyPr/>
          <a:lstStyle/>
          <a:p>
            <a:r>
              <a:rPr lang="vi-VN" dirty="0">
                <a:solidFill>
                  <a:schemeClr val="accent2">
                    <a:lumMod val="75000"/>
                  </a:schemeClr>
                </a:solidFill>
                <a:latin typeface="Times New Roman" panose="02020603050405020304" pitchFamily="18" charset="0"/>
                <a:cs typeface="Times New Roman" panose="02020603050405020304" pitchFamily="18" charset="0"/>
              </a:rPr>
              <a:t>Văn bản cơ bản và kiểu phông chữ</a:t>
            </a:r>
            <a:endParaRPr lang="en-VN" dirty="0"/>
          </a:p>
        </p:txBody>
      </p:sp>
      <p:sp>
        <p:nvSpPr>
          <p:cNvPr id="3" name="Content Placeholder 2">
            <a:extLst>
              <a:ext uri="{FF2B5EF4-FFF2-40B4-BE49-F238E27FC236}">
                <a16:creationId xmlns:a16="http://schemas.microsoft.com/office/drawing/2014/main" id="{1B83E6B1-A2E2-2AAA-E223-4A18A8B75C14}"/>
              </a:ext>
            </a:extLst>
          </p:cNvPr>
          <p:cNvSpPr>
            <a:spLocks noGrp="1"/>
          </p:cNvSpPr>
          <p:nvPr>
            <p:ph idx="1"/>
          </p:nvPr>
        </p:nvSpPr>
        <p:spPr/>
        <p:txBody>
          <a:bodyPr/>
          <a:lstStyle/>
          <a:p>
            <a:r>
              <a:rPr lang="en-US" sz="3200" b="1" dirty="0">
                <a:solidFill>
                  <a:schemeClr val="accent1">
                    <a:lumMod val="75000"/>
                  </a:schemeClr>
                </a:solidFill>
                <a:latin typeface="Times New Roman" panose="02020603050405020304" pitchFamily="18" charset="0"/>
                <a:cs typeface="Times New Roman" panose="02020603050405020304" pitchFamily="18" charset="0"/>
              </a:rPr>
              <a:t>Font</a:t>
            </a:r>
          </a:p>
          <a:p>
            <a:r>
              <a:rPr lang="en-US" sz="3200" b="1" u="sng" dirty="0">
                <a:solidFill>
                  <a:schemeClr val="accent1">
                    <a:lumMod val="75000"/>
                  </a:schemeClr>
                </a:solidFill>
                <a:latin typeface="Times New Roman" panose="02020603050405020304" pitchFamily="18" charset="0"/>
                <a:cs typeface="Times New Roman" panose="02020603050405020304" pitchFamily="18" charset="0"/>
              </a:rPr>
              <a:t>Font families</a:t>
            </a:r>
          </a:p>
          <a:p>
            <a:r>
              <a:rPr lang="en-US" sz="3200" b="1" dirty="0">
                <a:solidFill>
                  <a:schemeClr val="accent1">
                    <a:lumMod val="75000"/>
                  </a:schemeClr>
                </a:solidFill>
                <a:latin typeface="Times New Roman" panose="02020603050405020304" pitchFamily="18" charset="0"/>
                <a:cs typeface="Times New Roman" panose="02020603050405020304" pitchFamily="18" charset="0"/>
              </a:rPr>
              <a:t>Font stacks</a:t>
            </a:r>
          </a:p>
          <a:p>
            <a:endParaRPr lang="en-VN" dirty="0"/>
          </a:p>
        </p:txBody>
      </p:sp>
      <p:pic>
        <p:nvPicPr>
          <p:cNvPr id="5" name="Picture 4" descr="A screenshot of a chat&#10;&#10;Description automatically generated">
            <a:extLst>
              <a:ext uri="{FF2B5EF4-FFF2-40B4-BE49-F238E27FC236}">
                <a16:creationId xmlns:a16="http://schemas.microsoft.com/office/drawing/2014/main" id="{35D8CF48-F158-6768-F461-5A7516B69BEC}"/>
              </a:ext>
            </a:extLst>
          </p:cNvPr>
          <p:cNvPicPr>
            <a:picLocks noChangeAspect="1"/>
          </p:cNvPicPr>
          <p:nvPr/>
        </p:nvPicPr>
        <p:blipFill>
          <a:blip r:embed="rId2"/>
          <a:stretch>
            <a:fillRect/>
          </a:stretch>
        </p:blipFill>
        <p:spPr>
          <a:xfrm>
            <a:off x="3604146" y="1960562"/>
            <a:ext cx="8517514" cy="4351338"/>
          </a:xfrm>
          <a:prstGeom prst="rect">
            <a:avLst/>
          </a:prstGeom>
        </p:spPr>
      </p:pic>
    </p:spTree>
    <p:extLst>
      <p:ext uri="{BB962C8B-B14F-4D97-AF65-F5344CB8AC3E}">
        <p14:creationId xmlns:p14="http://schemas.microsoft.com/office/powerpoint/2010/main" val="255991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5A7DC-5F38-1038-472C-93386EE34FBD}"/>
              </a:ext>
            </a:extLst>
          </p:cNvPr>
          <p:cNvSpPr>
            <a:spLocks noGrp="1"/>
          </p:cNvSpPr>
          <p:nvPr>
            <p:ph type="title"/>
          </p:nvPr>
        </p:nvSpPr>
        <p:spPr/>
        <p:txBody>
          <a:bodyPr/>
          <a:lstStyle/>
          <a:p>
            <a:r>
              <a:rPr lang="en-VN" dirty="0">
                <a:solidFill>
                  <a:schemeClr val="accent1">
                    <a:lumMod val="60000"/>
                    <a:lumOff val="40000"/>
                  </a:schemeClr>
                </a:solidFill>
                <a:latin typeface="Times New Roman" panose="02020603050405020304" pitchFamily="18" charset="0"/>
                <a:cs typeface="Times New Roman" panose="02020603050405020304" pitchFamily="18" charset="0"/>
              </a:rPr>
              <a:t>Giới thiệu:</a:t>
            </a:r>
            <a:endParaRPr lang="en-VN" dirty="0"/>
          </a:p>
        </p:txBody>
      </p:sp>
      <p:pic>
        <p:nvPicPr>
          <p:cNvPr id="5" name="Content Placeholder 4" descr="A blue circle with white arrows&#10;&#10;Description automatically generated">
            <a:extLst>
              <a:ext uri="{FF2B5EF4-FFF2-40B4-BE49-F238E27FC236}">
                <a16:creationId xmlns:a16="http://schemas.microsoft.com/office/drawing/2014/main" id="{0DFA53E2-2D43-5117-8A16-089AEA9F0AAE}"/>
              </a:ext>
            </a:extLst>
          </p:cNvPr>
          <p:cNvPicPr>
            <a:picLocks noGrp="1" noChangeAspect="1"/>
          </p:cNvPicPr>
          <p:nvPr>
            <p:ph idx="1"/>
          </p:nvPr>
        </p:nvPicPr>
        <p:blipFill>
          <a:blip r:embed="rId2"/>
          <a:stretch>
            <a:fillRect/>
          </a:stretch>
        </p:blipFill>
        <p:spPr>
          <a:xfrm>
            <a:off x="838200" y="1870025"/>
            <a:ext cx="10515600" cy="4262537"/>
          </a:xfrm>
        </p:spPr>
      </p:pic>
    </p:spTree>
    <p:extLst>
      <p:ext uri="{BB962C8B-B14F-4D97-AF65-F5344CB8AC3E}">
        <p14:creationId xmlns:p14="http://schemas.microsoft.com/office/powerpoint/2010/main" val="32868379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A53A-9C50-EE64-20D7-F4AE45FDC215}"/>
              </a:ext>
            </a:extLst>
          </p:cNvPr>
          <p:cNvSpPr>
            <a:spLocks noGrp="1"/>
          </p:cNvSpPr>
          <p:nvPr>
            <p:ph type="title"/>
          </p:nvPr>
        </p:nvSpPr>
        <p:spPr/>
        <p:txBody>
          <a:bodyPr/>
          <a:lstStyle/>
          <a:p>
            <a:r>
              <a:rPr lang="vi-VN" dirty="0">
                <a:solidFill>
                  <a:schemeClr val="accent2">
                    <a:lumMod val="75000"/>
                  </a:schemeClr>
                </a:solidFill>
                <a:latin typeface="Times New Roman" panose="02020603050405020304" pitchFamily="18" charset="0"/>
                <a:cs typeface="Times New Roman" panose="02020603050405020304" pitchFamily="18" charset="0"/>
              </a:rPr>
              <a:t>Văn bản cơ bản và kiểu phông chữ</a:t>
            </a:r>
            <a:endParaRPr lang="en-VN" dirty="0"/>
          </a:p>
        </p:txBody>
      </p:sp>
      <p:pic>
        <p:nvPicPr>
          <p:cNvPr id="5" name="Content Placeholder 4" descr="A screenshot of a computer&#10;&#10;Description automatically generated">
            <a:extLst>
              <a:ext uri="{FF2B5EF4-FFF2-40B4-BE49-F238E27FC236}">
                <a16:creationId xmlns:a16="http://schemas.microsoft.com/office/drawing/2014/main" id="{A60C2F9E-EABD-A75C-B44A-1FAC066FAD49}"/>
              </a:ext>
            </a:extLst>
          </p:cNvPr>
          <p:cNvPicPr>
            <a:picLocks noGrp="1" noChangeAspect="1"/>
          </p:cNvPicPr>
          <p:nvPr>
            <p:ph idx="1"/>
          </p:nvPr>
        </p:nvPicPr>
        <p:blipFill>
          <a:blip r:embed="rId2"/>
          <a:stretch>
            <a:fillRect/>
          </a:stretch>
        </p:blipFill>
        <p:spPr>
          <a:xfrm>
            <a:off x="3455864" y="1614301"/>
            <a:ext cx="7587274" cy="4878574"/>
          </a:xfrm>
        </p:spPr>
      </p:pic>
      <p:sp>
        <p:nvSpPr>
          <p:cNvPr id="7" name="TextBox 6">
            <a:extLst>
              <a:ext uri="{FF2B5EF4-FFF2-40B4-BE49-F238E27FC236}">
                <a16:creationId xmlns:a16="http://schemas.microsoft.com/office/drawing/2014/main" id="{284EB845-67F0-2073-14D6-F7A6F0ACC8EF}"/>
              </a:ext>
            </a:extLst>
          </p:cNvPr>
          <p:cNvSpPr txBox="1"/>
          <p:nvPr/>
        </p:nvSpPr>
        <p:spPr>
          <a:xfrm>
            <a:off x="838200" y="1690688"/>
            <a:ext cx="6096000" cy="1077218"/>
          </a:xfrm>
          <a:prstGeom prst="rect">
            <a:avLst/>
          </a:prstGeom>
          <a:noFill/>
        </p:spPr>
        <p:txBody>
          <a:bodyPr wrap="square">
            <a:spAutoFit/>
          </a:bodyPr>
          <a:lstStyle/>
          <a:p>
            <a:r>
              <a:rPr lang="en-US" sz="3200" b="1" dirty="0">
                <a:solidFill>
                  <a:schemeClr val="accent1">
                    <a:lumMod val="75000"/>
                  </a:schemeClr>
                </a:solidFill>
                <a:latin typeface="Times New Roman" panose="02020603050405020304" pitchFamily="18" charset="0"/>
                <a:cs typeface="Times New Roman" panose="02020603050405020304" pitchFamily="18" charset="0"/>
              </a:rPr>
              <a:t>Font</a:t>
            </a:r>
          </a:p>
          <a:p>
            <a:r>
              <a:rPr lang="en-US" sz="3200" b="1" u="sng" dirty="0">
                <a:solidFill>
                  <a:schemeClr val="accent1">
                    <a:lumMod val="75000"/>
                  </a:schemeClr>
                </a:solidFill>
                <a:latin typeface="Times New Roman" panose="02020603050405020304" pitchFamily="18" charset="0"/>
                <a:cs typeface="Times New Roman" panose="02020603050405020304" pitchFamily="18" charset="0"/>
              </a:rPr>
              <a:t>Font families</a:t>
            </a:r>
          </a:p>
        </p:txBody>
      </p:sp>
    </p:spTree>
    <p:extLst>
      <p:ext uri="{BB962C8B-B14F-4D97-AF65-F5344CB8AC3E}">
        <p14:creationId xmlns:p14="http://schemas.microsoft.com/office/powerpoint/2010/main" val="1482701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BA29-9BF1-6FB4-F2BD-6E28E94EA56A}"/>
              </a:ext>
            </a:extLst>
          </p:cNvPr>
          <p:cNvSpPr>
            <a:spLocks noGrp="1"/>
          </p:cNvSpPr>
          <p:nvPr>
            <p:ph type="title"/>
          </p:nvPr>
        </p:nvSpPr>
        <p:spPr/>
        <p:txBody>
          <a:bodyPr/>
          <a:lstStyle/>
          <a:p>
            <a:r>
              <a:rPr lang="vi-VN" dirty="0">
                <a:solidFill>
                  <a:schemeClr val="accent2">
                    <a:lumMod val="75000"/>
                  </a:schemeClr>
                </a:solidFill>
                <a:latin typeface="Times New Roman" panose="02020603050405020304" pitchFamily="18" charset="0"/>
                <a:cs typeface="Times New Roman" panose="02020603050405020304" pitchFamily="18" charset="0"/>
              </a:rPr>
              <a:t>Văn bản cơ bản và kiểu phông chữ</a:t>
            </a:r>
            <a:endParaRPr lang="en-VN" dirty="0"/>
          </a:p>
        </p:txBody>
      </p:sp>
      <p:sp>
        <p:nvSpPr>
          <p:cNvPr id="3" name="Content Placeholder 2">
            <a:extLst>
              <a:ext uri="{FF2B5EF4-FFF2-40B4-BE49-F238E27FC236}">
                <a16:creationId xmlns:a16="http://schemas.microsoft.com/office/drawing/2014/main" id="{AC68774A-CE08-7269-F287-A008A7942A32}"/>
              </a:ext>
            </a:extLst>
          </p:cNvPr>
          <p:cNvSpPr>
            <a:spLocks noGrp="1"/>
          </p:cNvSpPr>
          <p:nvPr>
            <p:ph idx="1"/>
          </p:nvPr>
        </p:nvSpPr>
        <p:spPr>
          <a:xfrm>
            <a:off x="838200" y="1825625"/>
            <a:ext cx="3821723" cy="4351338"/>
          </a:xfrm>
        </p:spPr>
        <p:txBody>
          <a:bodyPr>
            <a:normAutofit lnSpcReduction="10000"/>
          </a:bodyPr>
          <a:lstStyle/>
          <a:p>
            <a:pPr algn="l"/>
            <a:r>
              <a:rPr lang="en-US" b="1" dirty="0">
                <a:solidFill>
                  <a:schemeClr val="accent1">
                    <a:lumMod val="75000"/>
                  </a:schemeClr>
                </a:solidFill>
                <a:latin typeface="Times New Roman" panose="02020603050405020304" pitchFamily="18" charset="0"/>
                <a:cs typeface="Times New Roman" panose="02020603050405020304" pitchFamily="18" charset="0"/>
              </a:rPr>
              <a:t>Font</a:t>
            </a:r>
          </a:p>
          <a:p>
            <a:pPr algn="just"/>
            <a:r>
              <a:rPr lang="en-US" b="1" u="sng" dirty="0">
                <a:solidFill>
                  <a:schemeClr val="accent2">
                    <a:lumMod val="75000"/>
                  </a:schemeClr>
                </a:solidFill>
                <a:latin typeface="Times New Roman" panose="02020603050405020304" pitchFamily="18" charset="0"/>
                <a:cs typeface="Times New Roman" panose="02020603050405020304" pitchFamily="18" charset="0"/>
              </a:rPr>
              <a:t>Font size</a:t>
            </a:r>
          </a:p>
          <a:p>
            <a:pPr algn="just">
              <a:buFont typeface="Wingdings" panose="05000000000000000000" pitchFamily="2" charset="2"/>
              <a:buChar char="Ø"/>
            </a:pPr>
            <a:r>
              <a:rPr lang="vi-VN" dirty="0">
                <a:solidFill>
                  <a:schemeClr val="accent2">
                    <a:lumMod val="75000"/>
                  </a:schemeClr>
                </a:solidFill>
                <a:latin typeface="Times New Roman" panose="02020603050405020304" pitchFamily="18" charset="0"/>
                <a:cs typeface="Times New Roman" panose="02020603050405020304" pitchFamily="18" charset="0"/>
              </a:rPr>
              <a:t>Kích thước phông chữ có thể nhận các giá trị được đo bằng hầu hết các đơn vị.</a:t>
            </a:r>
            <a:endParaRPr lang="en-US" dirty="0">
              <a:solidFill>
                <a:schemeClr val="accent2">
                  <a:lumMod val="75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vi-VN" dirty="0">
                <a:solidFill>
                  <a:schemeClr val="accent2">
                    <a:lumMod val="75000"/>
                  </a:schemeClr>
                </a:solidFill>
                <a:latin typeface="Times New Roman" panose="02020603050405020304" pitchFamily="18" charset="0"/>
                <a:cs typeface="Times New Roman" panose="02020603050405020304" pitchFamily="18" charset="0"/>
              </a:rPr>
              <a:t>Tuy nhiên, các đơn vị phổ biến nhất </a:t>
            </a:r>
            <a:r>
              <a:rPr lang="en-US" dirty="0" err="1">
                <a:solidFill>
                  <a:schemeClr val="accent2">
                    <a:lumMod val="75000"/>
                  </a:schemeClr>
                </a:solidFill>
                <a:latin typeface="Times New Roman" panose="02020603050405020304" pitchFamily="18" charset="0"/>
                <a:cs typeface="Times New Roman" panose="02020603050405020304" pitchFamily="18" charset="0"/>
              </a:rPr>
              <a:t>thường</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được</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vi-VN" dirty="0">
                <a:solidFill>
                  <a:schemeClr val="accent2">
                    <a:lumMod val="75000"/>
                  </a:schemeClr>
                </a:solidFill>
                <a:latin typeface="Times New Roman" panose="02020603050405020304" pitchFamily="18" charset="0"/>
                <a:cs typeface="Times New Roman" panose="02020603050405020304" pitchFamily="18" charset="0"/>
              </a:rPr>
              <a:t>sử dụng để</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xác</a:t>
            </a:r>
            <a:r>
              <a:rPr lang="vi-VN" dirty="0">
                <a:solidFill>
                  <a:schemeClr val="accent2">
                    <a:lumMod val="75000"/>
                  </a:schemeClr>
                </a:solidFill>
                <a:latin typeface="Times New Roman" panose="02020603050405020304" pitchFamily="18" charset="0"/>
                <a:cs typeface="Times New Roman" panose="02020603050405020304" pitchFamily="18" charset="0"/>
              </a:rPr>
              <a:t> định kích thước văn bản là</a:t>
            </a:r>
            <a:r>
              <a:rPr lang="en-US" dirty="0">
                <a:solidFill>
                  <a:schemeClr val="accent2">
                    <a:lumMod val="75000"/>
                  </a:schemeClr>
                </a:solidFill>
                <a:latin typeface="Times New Roman" panose="02020603050405020304" pitchFamily="18" charset="0"/>
                <a:cs typeface="Times New Roman" panose="02020603050405020304" pitchFamily="18" charset="0"/>
              </a:rPr>
              <a:t>:</a:t>
            </a:r>
          </a:p>
          <a:p>
            <a:endParaRPr lang="en-VN" dirty="0"/>
          </a:p>
        </p:txBody>
      </p:sp>
      <p:pic>
        <p:nvPicPr>
          <p:cNvPr id="5" name="Picture 4" descr="A diagram of a diagram&#10;&#10;Description automatically generated with medium confidence">
            <a:extLst>
              <a:ext uri="{FF2B5EF4-FFF2-40B4-BE49-F238E27FC236}">
                <a16:creationId xmlns:a16="http://schemas.microsoft.com/office/drawing/2014/main" id="{F506568C-02D9-541E-8E3E-1F476A40B6D5}"/>
              </a:ext>
            </a:extLst>
          </p:cNvPr>
          <p:cNvPicPr>
            <a:picLocks noChangeAspect="1"/>
          </p:cNvPicPr>
          <p:nvPr/>
        </p:nvPicPr>
        <p:blipFill>
          <a:blip r:embed="rId2"/>
          <a:stretch>
            <a:fillRect/>
          </a:stretch>
        </p:blipFill>
        <p:spPr>
          <a:xfrm>
            <a:off x="4659923" y="2413000"/>
            <a:ext cx="7391400" cy="3898900"/>
          </a:xfrm>
          <a:prstGeom prst="rect">
            <a:avLst/>
          </a:prstGeom>
        </p:spPr>
      </p:pic>
    </p:spTree>
    <p:extLst>
      <p:ext uri="{BB962C8B-B14F-4D97-AF65-F5344CB8AC3E}">
        <p14:creationId xmlns:p14="http://schemas.microsoft.com/office/powerpoint/2010/main" val="573713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F5DA-C29B-1CF6-025E-2374551E2A4E}"/>
              </a:ext>
            </a:extLst>
          </p:cNvPr>
          <p:cNvSpPr>
            <a:spLocks noGrp="1"/>
          </p:cNvSpPr>
          <p:nvPr>
            <p:ph type="title"/>
          </p:nvPr>
        </p:nvSpPr>
        <p:spPr/>
        <p:txBody>
          <a:bodyPr/>
          <a:lstStyle/>
          <a:p>
            <a:r>
              <a:rPr lang="vi-VN" dirty="0">
                <a:solidFill>
                  <a:schemeClr val="accent2">
                    <a:lumMod val="75000"/>
                  </a:schemeClr>
                </a:solidFill>
                <a:latin typeface="Times New Roman" panose="02020603050405020304" pitchFamily="18" charset="0"/>
                <a:cs typeface="Times New Roman" panose="02020603050405020304" pitchFamily="18" charset="0"/>
              </a:rPr>
              <a:t>Văn bản cơ bản và kiểu phông chữ</a:t>
            </a:r>
            <a:endParaRPr lang="en-VN" dirty="0"/>
          </a:p>
        </p:txBody>
      </p:sp>
      <p:sp>
        <p:nvSpPr>
          <p:cNvPr id="3" name="Content Placeholder 2">
            <a:extLst>
              <a:ext uri="{FF2B5EF4-FFF2-40B4-BE49-F238E27FC236}">
                <a16:creationId xmlns:a16="http://schemas.microsoft.com/office/drawing/2014/main" id="{86B99A2D-FB19-37F7-630C-C61EDE04C31A}"/>
              </a:ext>
            </a:extLst>
          </p:cNvPr>
          <p:cNvSpPr>
            <a:spLocks noGrp="1"/>
          </p:cNvSpPr>
          <p:nvPr>
            <p:ph idx="1"/>
          </p:nvPr>
        </p:nvSpPr>
        <p:spPr/>
        <p:txBody>
          <a:bodyPr/>
          <a:lstStyle/>
          <a:p>
            <a:r>
              <a:rPr lang="en-US" sz="3200" b="1" dirty="0">
                <a:solidFill>
                  <a:schemeClr val="accent1">
                    <a:lumMod val="50000"/>
                  </a:schemeClr>
                </a:solidFill>
                <a:latin typeface="Times New Roman" panose="02020603050405020304" pitchFamily="18" charset="0"/>
                <a:cs typeface="Times New Roman" panose="02020603050405020304" pitchFamily="18" charset="0"/>
              </a:rPr>
              <a:t>Font</a:t>
            </a:r>
          </a:p>
          <a:p>
            <a:r>
              <a:rPr lang="en-US" sz="3200" b="1" u="sng" dirty="0">
                <a:solidFill>
                  <a:schemeClr val="accent1">
                    <a:lumMod val="50000"/>
                  </a:schemeClr>
                </a:solidFill>
                <a:latin typeface="Times New Roman" panose="02020603050405020304" pitchFamily="18" charset="0"/>
                <a:cs typeface="Times New Roman" panose="02020603050405020304" pitchFamily="18" charset="0"/>
              </a:rPr>
              <a:t>Font size</a:t>
            </a:r>
          </a:p>
          <a:p>
            <a:endParaRPr lang="en-VN" dirty="0"/>
          </a:p>
        </p:txBody>
      </p:sp>
      <p:pic>
        <p:nvPicPr>
          <p:cNvPr id="5" name="Picture 4" descr="A screen shot of a computer&#10;&#10;Description automatically generated">
            <a:extLst>
              <a:ext uri="{FF2B5EF4-FFF2-40B4-BE49-F238E27FC236}">
                <a16:creationId xmlns:a16="http://schemas.microsoft.com/office/drawing/2014/main" id="{A466E31F-64DD-A2A6-3408-75064C8D3C4A}"/>
              </a:ext>
            </a:extLst>
          </p:cNvPr>
          <p:cNvPicPr>
            <a:picLocks noChangeAspect="1"/>
          </p:cNvPicPr>
          <p:nvPr/>
        </p:nvPicPr>
        <p:blipFill>
          <a:blip r:embed="rId2"/>
          <a:stretch>
            <a:fillRect/>
          </a:stretch>
        </p:blipFill>
        <p:spPr>
          <a:xfrm>
            <a:off x="2678429" y="2802928"/>
            <a:ext cx="9044427" cy="2788980"/>
          </a:xfrm>
          <a:prstGeom prst="rect">
            <a:avLst/>
          </a:prstGeom>
        </p:spPr>
      </p:pic>
    </p:spTree>
    <p:extLst>
      <p:ext uri="{BB962C8B-B14F-4D97-AF65-F5344CB8AC3E}">
        <p14:creationId xmlns:p14="http://schemas.microsoft.com/office/powerpoint/2010/main" val="36147297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DEF94-C092-60A2-C538-10CD9DFC2274}"/>
              </a:ext>
            </a:extLst>
          </p:cNvPr>
          <p:cNvSpPr>
            <a:spLocks noGrp="1"/>
          </p:cNvSpPr>
          <p:nvPr>
            <p:ph type="title"/>
          </p:nvPr>
        </p:nvSpPr>
        <p:spPr/>
        <p:txBody>
          <a:bodyPr/>
          <a:lstStyle/>
          <a:p>
            <a:r>
              <a:rPr lang="vi-VN" dirty="0">
                <a:solidFill>
                  <a:schemeClr val="accent2">
                    <a:lumMod val="75000"/>
                  </a:schemeClr>
                </a:solidFill>
                <a:latin typeface="Times New Roman" panose="02020603050405020304" pitchFamily="18" charset="0"/>
                <a:cs typeface="Times New Roman" panose="02020603050405020304" pitchFamily="18" charset="0"/>
              </a:rPr>
              <a:t>Văn bản cơ bản và kiểu phông chữ</a:t>
            </a:r>
            <a:endParaRPr lang="en-VN" dirty="0"/>
          </a:p>
        </p:txBody>
      </p:sp>
      <p:sp>
        <p:nvSpPr>
          <p:cNvPr id="3" name="Content Placeholder 2">
            <a:extLst>
              <a:ext uri="{FF2B5EF4-FFF2-40B4-BE49-F238E27FC236}">
                <a16:creationId xmlns:a16="http://schemas.microsoft.com/office/drawing/2014/main" id="{5EC7A730-5589-7C54-9D22-95F237AB78DC}"/>
              </a:ext>
            </a:extLst>
          </p:cNvPr>
          <p:cNvSpPr>
            <a:spLocks noGrp="1"/>
          </p:cNvSpPr>
          <p:nvPr>
            <p:ph idx="1"/>
          </p:nvPr>
        </p:nvSpPr>
        <p:spPr/>
        <p:txBody>
          <a:bodyPr/>
          <a:lstStyle/>
          <a:p>
            <a:r>
              <a:rPr lang="en-US" b="1" dirty="0">
                <a:solidFill>
                  <a:schemeClr val="accent1">
                    <a:lumMod val="75000"/>
                  </a:schemeClr>
                </a:solidFill>
              </a:rPr>
              <a:t>Font</a:t>
            </a:r>
          </a:p>
          <a:p>
            <a:endParaRPr lang="en-VN" dirty="0"/>
          </a:p>
        </p:txBody>
      </p:sp>
      <p:pic>
        <p:nvPicPr>
          <p:cNvPr id="5" name="Picture 4" descr="A diagram of text transformation&#10;&#10;Description automatically generated">
            <a:extLst>
              <a:ext uri="{FF2B5EF4-FFF2-40B4-BE49-F238E27FC236}">
                <a16:creationId xmlns:a16="http://schemas.microsoft.com/office/drawing/2014/main" id="{2A5683A3-1131-A013-3F34-8B10F3C549AC}"/>
              </a:ext>
            </a:extLst>
          </p:cNvPr>
          <p:cNvPicPr>
            <a:picLocks noChangeAspect="1"/>
          </p:cNvPicPr>
          <p:nvPr/>
        </p:nvPicPr>
        <p:blipFill>
          <a:blip r:embed="rId2"/>
          <a:stretch>
            <a:fillRect/>
          </a:stretch>
        </p:blipFill>
        <p:spPr>
          <a:xfrm>
            <a:off x="2676769" y="1825625"/>
            <a:ext cx="7997092" cy="4164003"/>
          </a:xfrm>
          <a:prstGeom prst="rect">
            <a:avLst/>
          </a:prstGeom>
        </p:spPr>
      </p:pic>
    </p:spTree>
    <p:extLst>
      <p:ext uri="{BB962C8B-B14F-4D97-AF65-F5344CB8AC3E}">
        <p14:creationId xmlns:p14="http://schemas.microsoft.com/office/powerpoint/2010/main" val="27534650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E5F2-0C68-651D-7832-881C8F0A4EB0}"/>
              </a:ext>
            </a:extLst>
          </p:cNvPr>
          <p:cNvSpPr>
            <a:spLocks noGrp="1"/>
          </p:cNvSpPr>
          <p:nvPr>
            <p:ph type="title"/>
          </p:nvPr>
        </p:nvSpPr>
        <p:spPr/>
        <p:txBody>
          <a:bodyPr/>
          <a:lstStyle/>
          <a:p>
            <a:r>
              <a:rPr lang="vi-VN" dirty="0">
                <a:solidFill>
                  <a:schemeClr val="accent2">
                    <a:lumMod val="75000"/>
                  </a:schemeClr>
                </a:solidFill>
                <a:latin typeface="Times New Roman" panose="02020603050405020304" pitchFamily="18" charset="0"/>
                <a:cs typeface="Times New Roman" panose="02020603050405020304" pitchFamily="18" charset="0"/>
              </a:rPr>
              <a:t>Văn bản cơ bản và kiểu phông chữ</a:t>
            </a:r>
            <a:endParaRPr lang="en-VN" dirty="0"/>
          </a:p>
        </p:txBody>
      </p:sp>
      <p:sp>
        <p:nvSpPr>
          <p:cNvPr id="3" name="Content Placeholder 2">
            <a:extLst>
              <a:ext uri="{FF2B5EF4-FFF2-40B4-BE49-F238E27FC236}">
                <a16:creationId xmlns:a16="http://schemas.microsoft.com/office/drawing/2014/main" id="{45E74DE0-B9C7-2532-3C6B-2BF08961B560}"/>
              </a:ext>
            </a:extLst>
          </p:cNvPr>
          <p:cNvSpPr>
            <a:spLocks noGrp="1"/>
          </p:cNvSpPr>
          <p:nvPr>
            <p:ph idx="1"/>
          </p:nvPr>
        </p:nvSpPr>
        <p:spPr>
          <a:xfrm>
            <a:off x="134815" y="1476497"/>
            <a:ext cx="4859215" cy="4351338"/>
          </a:xfrm>
        </p:spPr>
        <p:txBody>
          <a:bodyPr/>
          <a:lstStyle/>
          <a:p>
            <a:pPr algn="just"/>
            <a:r>
              <a:rPr lang="en-US" sz="3200" b="1" dirty="0">
                <a:solidFill>
                  <a:schemeClr val="accent1">
                    <a:lumMod val="75000"/>
                  </a:schemeClr>
                </a:solidFill>
                <a:latin typeface="Times New Roman" panose="02020603050405020304" pitchFamily="18" charset="0"/>
                <a:cs typeface="Times New Roman" panose="02020603050405020304" pitchFamily="18" charset="0"/>
              </a:rPr>
              <a:t>Font</a:t>
            </a:r>
          </a:p>
          <a:p>
            <a:pPr algn="just">
              <a:buFont typeface="Wingdings" panose="05000000000000000000" pitchFamily="2" charset="2"/>
              <a:buChar char="Ø"/>
            </a:pPr>
            <a:r>
              <a:rPr lang="vi-VN" sz="3200" b="1" u="sng" dirty="0">
                <a:latin typeface="Times New Roman" panose="02020603050405020304" pitchFamily="18" charset="0"/>
                <a:cs typeface="Times New Roman" panose="02020603050405020304" pitchFamily="18" charset="0"/>
              </a:rPr>
              <a:t>font-style</a:t>
            </a:r>
            <a:r>
              <a:rPr lang="vi-VN" sz="3200" dirty="0">
                <a:latin typeface="Times New Roman" panose="02020603050405020304" pitchFamily="18" charset="0"/>
                <a:cs typeface="Times New Roman" panose="02020603050405020304" pitchFamily="18" charset="0"/>
              </a:rPr>
              <a:t>: Được sử dụng để bật hoặc tắt văn bản in nghiêng.</a:t>
            </a:r>
            <a:endParaRPr lang="en-US" sz="3200" dirty="0">
              <a:latin typeface="Times New Roman" panose="02020603050405020304" pitchFamily="18" charset="0"/>
              <a:cs typeface="Times New Roman" panose="02020603050405020304" pitchFamily="18" charset="0"/>
            </a:endParaRPr>
          </a:p>
          <a:p>
            <a:endParaRPr lang="en-VN" dirty="0"/>
          </a:p>
        </p:txBody>
      </p:sp>
      <p:pic>
        <p:nvPicPr>
          <p:cNvPr id="5" name="Picture 4" descr="A diagram of a diagram&#10;&#10;Description automatically generated">
            <a:extLst>
              <a:ext uri="{FF2B5EF4-FFF2-40B4-BE49-F238E27FC236}">
                <a16:creationId xmlns:a16="http://schemas.microsoft.com/office/drawing/2014/main" id="{84389F4D-9898-C76E-A35D-D100F3BEF90A}"/>
              </a:ext>
            </a:extLst>
          </p:cNvPr>
          <p:cNvPicPr>
            <a:picLocks noChangeAspect="1"/>
          </p:cNvPicPr>
          <p:nvPr/>
        </p:nvPicPr>
        <p:blipFill>
          <a:blip r:embed="rId2"/>
          <a:stretch>
            <a:fillRect/>
          </a:stretch>
        </p:blipFill>
        <p:spPr>
          <a:xfrm>
            <a:off x="3947989" y="3005931"/>
            <a:ext cx="8244011" cy="3852069"/>
          </a:xfrm>
          <a:prstGeom prst="rect">
            <a:avLst/>
          </a:prstGeom>
        </p:spPr>
      </p:pic>
    </p:spTree>
    <p:extLst>
      <p:ext uri="{BB962C8B-B14F-4D97-AF65-F5344CB8AC3E}">
        <p14:creationId xmlns:p14="http://schemas.microsoft.com/office/powerpoint/2010/main" val="2248746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080D0-63E4-BCB3-A93F-A7729A830FF0}"/>
              </a:ext>
            </a:extLst>
          </p:cNvPr>
          <p:cNvSpPr>
            <a:spLocks noGrp="1"/>
          </p:cNvSpPr>
          <p:nvPr>
            <p:ph type="title"/>
          </p:nvPr>
        </p:nvSpPr>
        <p:spPr/>
        <p:txBody>
          <a:bodyPr/>
          <a:lstStyle/>
          <a:p>
            <a:r>
              <a:rPr lang="vi-VN" dirty="0">
                <a:solidFill>
                  <a:schemeClr val="accent2">
                    <a:lumMod val="75000"/>
                  </a:schemeClr>
                </a:solidFill>
                <a:latin typeface="Times New Roman" panose="02020603050405020304" pitchFamily="18" charset="0"/>
                <a:cs typeface="Times New Roman" panose="02020603050405020304" pitchFamily="18" charset="0"/>
              </a:rPr>
              <a:t>Văn bản cơ bản và kiểu phông chữ</a:t>
            </a:r>
            <a:endParaRPr lang="en-VN" dirty="0"/>
          </a:p>
        </p:txBody>
      </p:sp>
      <p:sp>
        <p:nvSpPr>
          <p:cNvPr id="3" name="Content Placeholder 2">
            <a:extLst>
              <a:ext uri="{FF2B5EF4-FFF2-40B4-BE49-F238E27FC236}">
                <a16:creationId xmlns:a16="http://schemas.microsoft.com/office/drawing/2014/main" id="{F613DF15-1F63-301F-9BE2-C456E0A96566}"/>
              </a:ext>
            </a:extLst>
          </p:cNvPr>
          <p:cNvSpPr>
            <a:spLocks noGrp="1"/>
          </p:cNvSpPr>
          <p:nvPr>
            <p:ph idx="1"/>
          </p:nvPr>
        </p:nvSpPr>
        <p:spPr>
          <a:xfrm>
            <a:off x="257908" y="1473933"/>
            <a:ext cx="10515600" cy="4351338"/>
          </a:xfrm>
        </p:spPr>
        <p:txBody>
          <a:bodyPr>
            <a:normAutofit/>
          </a:bodyPr>
          <a:lstStyle/>
          <a:p>
            <a:r>
              <a:rPr lang="en-US" sz="3200" b="1" dirty="0">
                <a:solidFill>
                  <a:schemeClr val="accent1">
                    <a:lumMod val="75000"/>
                  </a:schemeClr>
                </a:solidFill>
                <a:latin typeface="Times New Roman" panose="02020603050405020304" pitchFamily="18" charset="0"/>
                <a:cs typeface="Times New Roman" panose="02020603050405020304" pitchFamily="18" charset="0"/>
              </a:rPr>
              <a:t>Font</a:t>
            </a:r>
          </a:p>
          <a:p>
            <a:pPr>
              <a:buFont typeface="Wingdings" panose="05000000000000000000" pitchFamily="2" charset="2"/>
              <a:buChar char="Ø"/>
            </a:pPr>
            <a:r>
              <a:rPr lang="en-US" sz="3200" b="1" u="sng" dirty="0">
                <a:latin typeface="Times New Roman" panose="02020603050405020304" pitchFamily="18" charset="0"/>
                <a:cs typeface="Times New Roman" panose="02020603050405020304" pitchFamily="18" charset="0"/>
              </a:rPr>
              <a:t>font-weight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Đặt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độ</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đậm</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của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văn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bản</a:t>
            </a:r>
            <a:endParaRPr lang="en-VN" sz="3200" dirty="0">
              <a:latin typeface="Times New Roman" panose="02020603050405020304" pitchFamily="18" charset="0"/>
              <a:cs typeface="Times New Roman" panose="02020603050405020304" pitchFamily="18" charset="0"/>
            </a:endParaRPr>
          </a:p>
        </p:txBody>
      </p:sp>
      <p:pic>
        <p:nvPicPr>
          <p:cNvPr id="5" name="Picture 4" descr="A diagram of a different type of font&#10;&#10;Description automatically generated">
            <a:extLst>
              <a:ext uri="{FF2B5EF4-FFF2-40B4-BE49-F238E27FC236}">
                <a16:creationId xmlns:a16="http://schemas.microsoft.com/office/drawing/2014/main" id="{FAA4BFFE-E20F-3A33-279D-5A18043592E0}"/>
              </a:ext>
            </a:extLst>
          </p:cNvPr>
          <p:cNvPicPr>
            <a:picLocks noChangeAspect="1"/>
          </p:cNvPicPr>
          <p:nvPr/>
        </p:nvPicPr>
        <p:blipFill>
          <a:blip r:embed="rId2"/>
          <a:stretch>
            <a:fillRect/>
          </a:stretch>
        </p:blipFill>
        <p:spPr>
          <a:xfrm>
            <a:off x="2736208" y="2506662"/>
            <a:ext cx="9455792" cy="4351338"/>
          </a:xfrm>
          <a:prstGeom prst="rect">
            <a:avLst/>
          </a:prstGeom>
        </p:spPr>
      </p:pic>
    </p:spTree>
    <p:extLst>
      <p:ext uri="{BB962C8B-B14F-4D97-AF65-F5344CB8AC3E}">
        <p14:creationId xmlns:p14="http://schemas.microsoft.com/office/powerpoint/2010/main" val="32778225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2AD98-0C1A-6D6A-1612-8552E79389B1}"/>
              </a:ext>
            </a:extLst>
          </p:cNvPr>
          <p:cNvSpPr>
            <a:spLocks noGrp="1"/>
          </p:cNvSpPr>
          <p:nvPr>
            <p:ph type="title"/>
          </p:nvPr>
        </p:nvSpPr>
        <p:spPr/>
        <p:txBody>
          <a:bodyPr/>
          <a:lstStyle/>
          <a:p>
            <a:r>
              <a:rPr lang="vi-VN" dirty="0">
                <a:solidFill>
                  <a:schemeClr val="accent2">
                    <a:lumMod val="75000"/>
                  </a:schemeClr>
                </a:solidFill>
                <a:latin typeface="Times New Roman" panose="02020603050405020304" pitchFamily="18" charset="0"/>
                <a:cs typeface="Times New Roman" panose="02020603050405020304" pitchFamily="18" charset="0"/>
              </a:rPr>
              <a:t>Văn bản cơ bản và kiểu phông chữ</a:t>
            </a:r>
            <a:endParaRPr lang="en-VN" dirty="0"/>
          </a:p>
        </p:txBody>
      </p:sp>
      <p:sp>
        <p:nvSpPr>
          <p:cNvPr id="3" name="Content Placeholder 2">
            <a:extLst>
              <a:ext uri="{FF2B5EF4-FFF2-40B4-BE49-F238E27FC236}">
                <a16:creationId xmlns:a16="http://schemas.microsoft.com/office/drawing/2014/main" id="{BC64CA3D-4F52-FB7A-61F1-7D22A692C1CA}"/>
              </a:ext>
            </a:extLst>
          </p:cNvPr>
          <p:cNvSpPr>
            <a:spLocks noGrp="1"/>
          </p:cNvSpPr>
          <p:nvPr>
            <p:ph idx="1"/>
          </p:nvPr>
        </p:nvSpPr>
        <p:spPr/>
        <p:txBody>
          <a:bodyPr/>
          <a:lstStyle/>
          <a:p>
            <a:r>
              <a:rPr lang="en-US" sz="3200" b="1" dirty="0">
                <a:solidFill>
                  <a:schemeClr val="accent1">
                    <a:lumMod val="75000"/>
                  </a:schemeClr>
                </a:solidFill>
                <a:latin typeface="Times New Roman" panose="02020603050405020304" pitchFamily="18" charset="0"/>
                <a:cs typeface="Times New Roman" panose="02020603050405020304" pitchFamily="18" charset="0"/>
              </a:rPr>
              <a:t>Font</a:t>
            </a:r>
          </a:p>
          <a:p>
            <a:pPr marL="0" indent="0">
              <a:buNone/>
            </a:pPr>
            <a:r>
              <a:rPr lang="vi-VN" sz="3200" b="1" u="sng" dirty="0">
                <a:latin typeface="Times New Roman" panose="02020603050405020304" pitchFamily="18" charset="0"/>
                <a:cs typeface="Times New Roman" panose="02020603050405020304" pitchFamily="18" charset="0"/>
              </a:rPr>
              <a:t>text-transform</a:t>
            </a:r>
            <a:r>
              <a:rPr lang="vi-VN" sz="3200" dirty="0">
                <a:latin typeface="Times New Roman" panose="02020603050405020304" pitchFamily="18" charset="0"/>
                <a:cs typeface="Times New Roman" panose="02020603050405020304" pitchFamily="18" charset="0"/>
              </a:rPr>
              <a:t>: Cho phép thiết lập phông chữ được </a:t>
            </a:r>
            <a:r>
              <a:rPr lang="en-US" sz="3200" dirty="0" err="1">
                <a:latin typeface="Times New Roman" panose="02020603050405020304" pitchFamily="18" charset="0"/>
                <a:cs typeface="Times New Roman" panose="02020603050405020304" pitchFamily="18" charset="0"/>
              </a:rPr>
              <a:t>thay</a:t>
            </a:r>
            <a:r>
              <a:rPr lang="vi-VN" sz="3200" dirty="0">
                <a:latin typeface="Times New Roman" panose="02020603050405020304" pitchFamily="18" charset="0"/>
                <a:cs typeface="Times New Roman" panose="02020603050405020304" pitchFamily="18" charset="0"/>
              </a:rPr>
              <a:t> đổi.</a:t>
            </a:r>
            <a:endParaRPr lang="en-US" sz="3200" dirty="0">
              <a:latin typeface="Times New Roman" panose="02020603050405020304" pitchFamily="18" charset="0"/>
              <a:cs typeface="Times New Roman" panose="02020603050405020304" pitchFamily="18" charset="0"/>
            </a:endParaRPr>
          </a:p>
          <a:p>
            <a:endParaRPr lang="en-VN" dirty="0"/>
          </a:p>
        </p:txBody>
      </p:sp>
      <p:pic>
        <p:nvPicPr>
          <p:cNvPr id="5" name="Picture 4" descr="A diagram of a lowercase&#10;&#10;Description automatically generated">
            <a:extLst>
              <a:ext uri="{FF2B5EF4-FFF2-40B4-BE49-F238E27FC236}">
                <a16:creationId xmlns:a16="http://schemas.microsoft.com/office/drawing/2014/main" id="{A674A064-F8C5-3DA3-2A3D-0AE7DEA6A5DF}"/>
              </a:ext>
            </a:extLst>
          </p:cNvPr>
          <p:cNvPicPr>
            <a:picLocks noChangeAspect="1"/>
          </p:cNvPicPr>
          <p:nvPr/>
        </p:nvPicPr>
        <p:blipFill>
          <a:blip r:embed="rId2"/>
          <a:stretch>
            <a:fillRect/>
          </a:stretch>
        </p:blipFill>
        <p:spPr>
          <a:xfrm>
            <a:off x="574731" y="3259427"/>
            <a:ext cx="11042537" cy="3357152"/>
          </a:xfrm>
          <a:prstGeom prst="rect">
            <a:avLst/>
          </a:prstGeom>
        </p:spPr>
      </p:pic>
    </p:spTree>
    <p:extLst>
      <p:ext uri="{BB962C8B-B14F-4D97-AF65-F5344CB8AC3E}">
        <p14:creationId xmlns:p14="http://schemas.microsoft.com/office/powerpoint/2010/main" val="1114985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3C313-30AF-8BCB-5DC1-D63947E06CAB}"/>
              </a:ext>
            </a:extLst>
          </p:cNvPr>
          <p:cNvSpPr>
            <a:spLocks noGrp="1"/>
          </p:cNvSpPr>
          <p:nvPr>
            <p:ph type="title"/>
          </p:nvPr>
        </p:nvSpPr>
        <p:spPr/>
        <p:txBody>
          <a:bodyPr/>
          <a:lstStyle/>
          <a:p>
            <a:r>
              <a:rPr lang="vi-VN" dirty="0">
                <a:solidFill>
                  <a:schemeClr val="accent2">
                    <a:lumMod val="75000"/>
                  </a:schemeClr>
                </a:solidFill>
                <a:latin typeface="Times New Roman" panose="02020603050405020304" pitchFamily="18" charset="0"/>
                <a:cs typeface="Times New Roman" panose="02020603050405020304" pitchFamily="18" charset="0"/>
              </a:rPr>
              <a:t>Văn bản cơ bản và kiểu phông chữ</a:t>
            </a:r>
            <a:endParaRPr lang="en-VN" dirty="0"/>
          </a:p>
        </p:txBody>
      </p:sp>
      <p:sp>
        <p:nvSpPr>
          <p:cNvPr id="3" name="Content Placeholder 2">
            <a:extLst>
              <a:ext uri="{FF2B5EF4-FFF2-40B4-BE49-F238E27FC236}">
                <a16:creationId xmlns:a16="http://schemas.microsoft.com/office/drawing/2014/main" id="{20E61C88-809C-1E30-F8A9-679C25112865}"/>
              </a:ext>
            </a:extLst>
          </p:cNvPr>
          <p:cNvSpPr>
            <a:spLocks noGrp="1"/>
          </p:cNvSpPr>
          <p:nvPr>
            <p:ph idx="1"/>
          </p:nvPr>
        </p:nvSpPr>
        <p:spPr>
          <a:xfrm>
            <a:off x="334107" y="1459523"/>
            <a:ext cx="11289323" cy="4717440"/>
          </a:xfrm>
        </p:spPr>
        <p:txBody>
          <a:bodyPr/>
          <a:lstStyle/>
          <a:p>
            <a:r>
              <a:rPr lang="en-US" sz="3200" b="1" dirty="0">
                <a:solidFill>
                  <a:schemeClr val="accent1">
                    <a:lumMod val="75000"/>
                  </a:schemeClr>
                </a:solidFill>
                <a:latin typeface="Times New Roman" panose="02020603050405020304" pitchFamily="18" charset="0"/>
                <a:cs typeface="Times New Roman" panose="02020603050405020304" pitchFamily="18" charset="0"/>
              </a:rPr>
              <a:t>Font</a:t>
            </a:r>
          </a:p>
          <a:p>
            <a:pPr marL="0" indent="0">
              <a:buNone/>
            </a:pPr>
            <a:r>
              <a:rPr lang="vi-VN" sz="3200" b="1" u="sng" dirty="0">
                <a:latin typeface="Times New Roman" panose="02020603050405020304" pitchFamily="18" charset="0"/>
                <a:cs typeface="Times New Roman" panose="02020603050405020304" pitchFamily="18" charset="0"/>
              </a:rPr>
              <a:t>text-decoration</a:t>
            </a:r>
            <a:r>
              <a:rPr lang="vi-VN" sz="3200" dirty="0">
                <a:latin typeface="Times New Roman" panose="02020603050405020304" pitchFamily="18" charset="0"/>
                <a:cs typeface="Times New Roman" panose="02020603050405020304" pitchFamily="18" charset="0"/>
              </a:rPr>
              <a:t>: Đặt / bỏ thiết lập trang trí văn bản trên phông chữ</a:t>
            </a:r>
            <a:r>
              <a:rPr lang="en-US" sz="3200" dirty="0">
                <a:latin typeface="Times New Roman" panose="02020603050405020304" pitchFamily="18" charset="0"/>
                <a:cs typeface="Times New Roman" panose="02020603050405020304" pitchFamily="18" charset="0"/>
              </a:rPr>
              <a:t>.</a:t>
            </a:r>
          </a:p>
          <a:p>
            <a:endParaRPr lang="en-VN" dirty="0"/>
          </a:p>
          <a:p>
            <a:endParaRPr lang="en-VN" dirty="0"/>
          </a:p>
        </p:txBody>
      </p:sp>
      <p:pic>
        <p:nvPicPr>
          <p:cNvPr id="5" name="Picture 4" descr="A diagram of a diagram&#10;&#10;Description automatically generated with medium confidence">
            <a:extLst>
              <a:ext uri="{FF2B5EF4-FFF2-40B4-BE49-F238E27FC236}">
                <a16:creationId xmlns:a16="http://schemas.microsoft.com/office/drawing/2014/main" id="{88011BD6-A7BC-A714-AE6A-942E5806974E}"/>
              </a:ext>
            </a:extLst>
          </p:cNvPr>
          <p:cNvPicPr>
            <a:picLocks noChangeAspect="1"/>
          </p:cNvPicPr>
          <p:nvPr/>
        </p:nvPicPr>
        <p:blipFill>
          <a:blip r:embed="rId2"/>
          <a:stretch>
            <a:fillRect/>
          </a:stretch>
        </p:blipFill>
        <p:spPr>
          <a:xfrm>
            <a:off x="1297856" y="2908840"/>
            <a:ext cx="9596288" cy="3268123"/>
          </a:xfrm>
          <a:prstGeom prst="rect">
            <a:avLst/>
          </a:prstGeom>
        </p:spPr>
      </p:pic>
    </p:spTree>
    <p:extLst>
      <p:ext uri="{BB962C8B-B14F-4D97-AF65-F5344CB8AC3E}">
        <p14:creationId xmlns:p14="http://schemas.microsoft.com/office/powerpoint/2010/main" val="26874813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BACB-F639-DEC0-C750-BE175DAD0473}"/>
              </a:ext>
            </a:extLst>
          </p:cNvPr>
          <p:cNvSpPr>
            <a:spLocks noGrp="1"/>
          </p:cNvSpPr>
          <p:nvPr>
            <p:ph type="title"/>
          </p:nvPr>
        </p:nvSpPr>
        <p:spPr/>
        <p:txBody>
          <a:bodyPr/>
          <a:lstStyle/>
          <a:p>
            <a:r>
              <a:rPr lang="vi-VN" dirty="0">
                <a:solidFill>
                  <a:schemeClr val="accent2">
                    <a:lumMod val="75000"/>
                  </a:schemeClr>
                </a:solidFill>
                <a:latin typeface="Times New Roman" panose="02020603050405020304" pitchFamily="18" charset="0"/>
                <a:cs typeface="Times New Roman" panose="02020603050405020304" pitchFamily="18" charset="0"/>
              </a:rPr>
              <a:t>Văn bản cơ bản và kiểu phông chữ</a:t>
            </a:r>
            <a:endParaRPr lang="en-VN" dirty="0"/>
          </a:p>
        </p:txBody>
      </p:sp>
      <p:sp>
        <p:nvSpPr>
          <p:cNvPr id="3" name="Content Placeholder 2">
            <a:extLst>
              <a:ext uri="{FF2B5EF4-FFF2-40B4-BE49-F238E27FC236}">
                <a16:creationId xmlns:a16="http://schemas.microsoft.com/office/drawing/2014/main" id="{E72E653A-48D3-7F1E-033A-CF94C6E2701D}"/>
              </a:ext>
            </a:extLst>
          </p:cNvPr>
          <p:cNvSpPr>
            <a:spLocks noGrp="1"/>
          </p:cNvSpPr>
          <p:nvPr>
            <p:ph idx="1"/>
          </p:nvPr>
        </p:nvSpPr>
        <p:spPr>
          <a:xfrm>
            <a:off x="241301" y="1253331"/>
            <a:ext cx="7160082" cy="4351338"/>
          </a:xfrm>
        </p:spPr>
        <p:txBody>
          <a:bodyPr/>
          <a:lstStyle/>
          <a:p>
            <a:pPr algn="just"/>
            <a:r>
              <a:rPr lang="en-US" sz="3200" b="1" dirty="0">
                <a:solidFill>
                  <a:schemeClr val="accent1">
                    <a:lumMod val="50000"/>
                  </a:schemeClr>
                </a:solidFill>
                <a:latin typeface="Times New Roman" panose="02020603050405020304" pitchFamily="18" charset="0"/>
                <a:cs typeface="Times New Roman" panose="02020603050405020304" pitchFamily="18" charset="0"/>
              </a:rPr>
              <a:t>Font</a:t>
            </a:r>
          </a:p>
          <a:p>
            <a:pPr algn="just">
              <a:buFont typeface="Wingdings" panose="05000000000000000000" pitchFamily="2" charset="2"/>
              <a:buChar char="Ø"/>
            </a:pPr>
            <a:r>
              <a:rPr lang="en-US" sz="3200" dirty="0">
                <a:solidFill>
                  <a:schemeClr val="accent1">
                    <a:lumMod val="50000"/>
                  </a:schemeClr>
                </a:solidFill>
                <a:latin typeface="Times New Roman" panose="02020603050405020304" pitchFamily="18" charset="0"/>
                <a:cs typeface="Times New Roman" panose="02020603050405020304" pitchFamily="18" charset="0"/>
              </a:rPr>
              <a:t>L</a:t>
            </a:r>
            <a:r>
              <a:rPr lang="vi-VN" sz="3200" dirty="0">
                <a:solidFill>
                  <a:schemeClr val="accent1">
                    <a:lumMod val="50000"/>
                  </a:schemeClr>
                </a:solidFill>
                <a:latin typeface="Times New Roman" panose="02020603050405020304" pitchFamily="18" charset="0"/>
                <a:cs typeface="Times New Roman" panose="02020603050405020304" pitchFamily="18" charset="0"/>
              </a:rPr>
              <a:t>ưu ý rằng trang trí văn bản có thể chấp nhận nhiều giá trị cùng một lúc nếu muốn thêm nhiều trang trí đồng thời.</a:t>
            </a:r>
            <a:endParaRPr lang="en-US" sz="3200" dirty="0">
              <a:solidFill>
                <a:schemeClr val="accent1">
                  <a:lumMod val="50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3200" dirty="0">
                <a:solidFill>
                  <a:schemeClr val="accent1">
                    <a:lumMod val="50000"/>
                  </a:schemeClr>
                </a:solidFill>
                <a:latin typeface="Times New Roman" panose="02020603050405020304" pitchFamily="18" charset="0"/>
                <a:cs typeface="Times New Roman" panose="02020603050405020304" pitchFamily="18" charset="0"/>
              </a:rPr>
              <a:t>C</a:t>
            </a:r>
            <a:r>
              <a:rPr lang="vi-VN" sz="3200" dirty="0">
                <a:solidFill>
                  <a:schemeClr val="accent1">
                    <a:lumMod val="50000"/>
                  </a:schemeClr>
                </a:solidFill>
                <a:latin typeface="Times New Roman" panose="02020603050405020304" pitchFamily="18" charset="0"/>
                <a:cs typeface="Times New Roman" panose="02020603050405020304" pitchFamily="18" charset="0"/>
              </a:rPr>
              <a:t>ó thể sử dụng kết hợp các giá trị thuộc tính này để tạo ra các hiệu ứng thú vị.</a:t>
            </a:r>
            <a:endParaRPr lang="en-US" sz="3200" dirty="0">
              <a:solidFill>
                <a:schemeClr val="accent1">
                  <a:lumMod val="50000"/>
                </a:schemeClr>
              </a:solidFill>
              <a:latin typeface="Times New Roman" panose="02020603050405020304" pitchFamily="18" charset="0"/>
              <a:cs typeface="Times New Roman" panose="02020603050405020304" pitchFamily="18" charset="0"/>
            </a:endParaRPr>
          </a:p>
          <a:p>
            <a:endParaRPr lang="en-VN" dirty="0"/>
          </a:p>
        </p:txBody>
      </p:sp>
      <p:pic>
        <p:nvPicPr>
          <p:cNvPr id="4" name="Picture 3">
            <a:extLst>
              <a:ext uri="{FF2B5EF4-FFF2-40B4-BE49-F238E27FC236}">
                <a16:creationId xmlns:a16="http://schemas.microsoft.com/office/drawing/2014/main" id="{74B5B707-5257-7C4E-41E1-6CF86A48B5D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506893" y="1904715"/>
            <a:ext cx="4549316" cy="4624070"/>
          </a:xfrm>
          <a:prstGeom prst="rect">
            <a:avLst/>
          </a:prstGeom>
          <a:noFill/>
          <a:ln>
            <a:noFill/>
          </a:ln>
        </p:spPr>
      </p:pic>
      <p:sp>
        <p:nvSpPr>
          <p:cNvPr id="5" name="Arrow: Right 6">
            <a:extLst>
              <a:ext uri="{FF2B5EF4-FFF2-40B4-BE49-F238E27FC236}">
                <a16:creationId xmlns:a16="http://schemas.microsoft.com/office/drawing/2014/main" id="{2B1E16D0-4ABB-7A30-6222-22F7C4A847AE}"/>
              </a:ext>
            </a:extLst>
          </p:cNvPr>
          <p:cNvSpPr/>
          <p:nvPr/>
        </p:nvSpPr>
        <p:spPr>
          <a:xfrm flipH="1">
            <a:off x="6438462" y="4804170"/>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E8BCE993-8752-27F9-0E85-5C040A0E40D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4706" y="4363285"/>
            <a:ext cx="5901294" cy="2136140"/>
          </a:xfrm>
          <a:prstGeom prst="rect">
            <a:avLst/>
          </a:prstGeom>
          <a:noFill/>
          <a:ln>
            <a:noFill/>
          </a:ln>
        </p:spPr>
      </p:pic>
    </p:spTree>
    <p:extLst>
      <p:ext uri="{BB962C8B-B14F-4D97-AF65-F5344CB8AC3E}">
        <p14:creationId xmlns:p14="http://schemas.microsoft.com/office/powerpoint/2010/main" val="1063770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5C7C-016B-0F45-DA49-17895BEAA061}"/>
              </a:ext>
            </a:extLst>
          </p:cNvPr>
          <p:cNvSpPr>
            <a:spLocks noGrp="1"/>
          </p:cNvSpPr>
          <p:nvPr>
            <p:ph type="title"/>
          </p:nvPr>
        </p:nvSpPr>
        <p:spPr/>
        <p:txBody>
          <a:bodyPr/>
          <a:lstStyle/>
          <a:p>
            <a:r>
              <a:rPr lang="vi-VN" dirty="0">
                <a:solidFill>
                  <a:schemeClr val="accent2">
                    <a:lumMod val="75000"/>
                  </a:schemeClr>
                </a:solidFill>
                <a:latin typeface="Times New Roman" panose="02020603050405020304" pitchFamily="18" charset="0"/>
                <a:cs typeface="Times New Roman" panose="02020603050405020304" pitchFamily="18" charset="0"/>
              </a:rPr>
              <a:t>Văn bản cơ bản và kiểu phông chữ</a:t>
            </a:r>
            <a:endParaRPr lang="en-VN" dirty="0"/>
          </a:p>
        </p:txBody>
      </p:sp>
      <p:sp>
        <p:nvSpPr>
          <p:cNvPr id="3" name="Content Placeholder 2">
            <a:extLst>
              <a:ext uri="{FF2B5EF4-FFF2-40B4-BE49-F238E27FC236}">
                <a16:creationId xmlns:a16="http://schemas.microsoft.com/office/drawing/2014/main" id="{51F10FDD-CCD6-0070-3A7B-555DD9BF7E69}"/>
              </a:ext>
            </a:extLst>
          </p:cNvPr>
          <p:cNvSpPr>
            <a:spLocks noGrp="1"/>
          </p:cNvSpPr>
          <p:nvPr>
            <p:ph idx="1"/>
          </p:nvPr>
        </p:nvSpPr>
        <p:spPr>
          <a:xfrm>
            <a:off x="375923" y="1456348"/>
            <a:ext cx="4043677" cy="4351338"/>
          </a:xfrm>
        </p:spPr>
        <p:txBody>
          <a:bodyPr/>
          <a:lstStyle/>
          <a:p>
            <a:r>
              <a:rPr lang="en-US" sz="2800" b="1" dirty="0">
                <a:solidFill>
                  <a:schemeClr val="accent1">
                    <a:lumMod val="75000"/>
                  </a:schemeClr>
                </a:solidFill>
                <a:latin typeface="Times New Roman" panose="02020603050405020304" pitchFamily="18" charset="0"/>
                <a:cs typeface="Times New Roman" panose="02020603050405020304" pitchFamily="18" charset="0"/>
              </a:rPr>
              <a:t>Font</a:t>
            </a:r>
          </a:p>
          <a:p>
            <a:r>
              <a:rPr lang="en-US" sz="2800" b="1" u="sng" dirty="0">
                <a:latin typeface="Times New Roman" panose="02020603050405020304" pitchFamily="18" charset="0"/>
                <a:cs typeface="Times New Roman" panose="02020603050405020304" pitchFamily="18" charset="0"/>
              </a:rPr>
              <a:t>Text drop shadows</a:t>
            </a:r>
          </a:p>
          <a:p>
            <a:pPr>
              <a:buFont typeface="Wingdings" panose="05000000000000000000" pitchFamily="2" charset="2"/>
              <a:buChar char="Ø"/>
            </a:pP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áp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đổ</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bóng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bằng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dirty="0">
                <a:solidFill>
                  <a:schemeClr val="accent1">
                    <a:lumMod val="75000"/>
                  </a:schemeClr>
                </a:solidFill>
                <a:latin typeface="Times New Roman" panose="02020603050405020304" pitchFamily="18" charset="0"/>
                <a:cs typeface="Times New Roman" panose="02020603050405020304" pitchFamily="18" charset="0"/>
              </a:rPr>
              <a:t>text-shadow</a:t>
            </a:r>
            <a:r>
              <a:rPr lang="en-US" sz="2800" dirty="0">
                <a:latin typeface="Times New Roman" panose="02020603050405020304" pitchFamily="18" charset="0"/>
                <a:cs typeface="Times New Roman" panose="02020603050405020304" pitchFamily="18" charset="0"/>
              </a:rPr>
              <a:t>.</a:t>
            </a:r>
          </a:p>
          <a:p>
            <a:endParaRPr lang="en-VN" dirty="0"/>
          </a:p>
        </p:txBody>
      </p:sp>
      <p:pic>
        <p:nvPicPr>
          <p:cNvPr id="5" name="Picture 4" descr="A group of text boxes&#10;&#10;Description automatically generated">
            <a:extLst>
              <a:ext uri="{FF2B5EF4-FFF2-40B4-BE49-F238E27FC236}">
                <a16:creationId xmlns:a16="http://schemas.microsoft.com/office/drawing/2014/main" id="{D8ED5444-99DC-0502-0E24-724EF22539B1}"/>
              </a:ext>
            </a:extLst>
          </p:cNvPr>
          <p:cNvPicPr>
            <a:picLocks noChangeAspect="1"/>
          </p:cNvPicPr>
          <p:nvPr/>
        </p:nvPicPr>
        <p:blipFill>
          <a:blip r:embed="rId2"/>
          <a:stretch>
            <a:fillRect/>
          </a:stretch>
        </p:blipFill>
        <p:spPr>
          <a:xfrm>
            <a:off x="4419600" y="2745396"/>
            <a:ext cx="7772400" cy="3606799"/>
          </a:xfrm>
          <a:prstGeom prst="rect">
            <a:avLst/>
          </a:prstGeom>
        </p:spPr>
      </p:pic>
      <p:pic>
        <p:nvPicPr>
          <p:cNvPr id="6" name="Picture 5">
            <a:extLst>
              <a:ext uri="{FF2B5EF4-FFF2-40B4-BE49-F238E27FC236}">
                <a16:creationId xmlns:a16="http://schemas.microsoft.com/office/drawing/2014/main" id="{0F947A23-DA95-4AA7-6B6F-19A0CE2D325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5922" y="4058684"/>
            <a:ext cx="4043677" cy="980222"/>
          </a:xfrm>
          <a:prstGeom prst="rect">
            <a:avLst/>
          </a:prstGeom>
          <a:noFill/>
          <a:ln>
            <a:noFill/>
          </a:ln>
        </p:spPr>
      </p:pic>
    </p:spTree>
    <p:extLst>
      <p:ext uri="{BB962C8B-B14F-4D97-AF65-F5344CB8AC3E}">
        <p14:creationId xmlns:p14="http://schemas.microsoft.com/office/powerpoint/2010/main" val="1266996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35E63-BD29-F755-E0DC-D9DDEC9C3206}"/>
              </a:ext>
            </a:extLst>
          </p:cNvPr>
          <p:cNvSpPr>
            <a:spLocks noGrp="1"/>
          </p:cNvSpPr>
          <p:nvPr>
            <p:ph type="title"/>
          </p:nvPr>
        </p:nvSpPr>
        <p:spPr/>
        <p:txBody>
          <a:bodyPr/>
          <a:lstStyle/>
          <a:p>
            <a:r>
              <a:rPr lang="en-VN" dirty="0">
                <a:solidFill>
                  <a:schemeClr val="bg2">
                    <a:lumMod val="50000"/>
                  </a:schemeClr>
                </a:solidFill>
                <a:latin typeface="Times New Roman" panose="02020603050405020304" pitchFamily="18" charset="0"/>
                <a:cs typeface="Times New Roman" panose="02020603050405020304" pitchFamily="18" charset="0"/>
              </a:rPr>
              <a:t>Ví dụ:</a:t>
            </a:r>
          </a:p>
        </p:txBody>
      </p:sp>
      <p:sp>
        <p:nvSpPr>
          <p:cNvPr id="3" name="Content Placeholder 2">
            <a:extLst>
              <a:ext uri="{FF2B5EF4-FFF2-40B4-BE49-F238E27FC236}">
                <a16:creationId xmlns:a16="http://schemas.microsoft.com/office/drawing/2014/main" id="{89073647-7D5E-B0D3-428C-BD8990DC483F}"/>
              </a:ext>
            </a:extLst>
          </p:cNvPr>
          <p:cNvSpPr>
            <a:spLocks noGrp="1"/>
          </p:cNvSpPr>
          <p:nvPr>
            <p:ph idx="1"/>
          </p:nvPr>
        </p:nvSpPr>
        <p:spPr>
          <a:xfrm>
            <a:off x="838200" y="1825625"/>
            <a:ext cx="9744635" cy="4351338"/>
          </a:xfrm>
        </p:spPr>
        <p:txBody>
          <a:bodyPr>
            <a:normAutofit/>
          </a:bodyPr>
          <a:lstStyle/>
          <a:p>
            <a:pPr algn="just"/>
            <a:r>
              <a:rPr lang="vi-VN" sz="3200" dirty="0">
                <a:solidFill>
                  <a:schemeClr val="accent1">
                    <a:lumMod val="75000"/>
                  </a:schemeClr>
                </a:solidFill>
                <a:latin typeface="Times New Roman" panose="02020603050405020304" pitchFamily="18" charset="0"/>
                <a:cs typeface="Times New Roman" panose="02020603050405020304" pitchFamily="18" charset="0"/>
              </a:rPr>
              <a:t>Sử dụng CSS để thay đổi phông chữ, màu sắc, kích thước và khoảng cách của nội dung, chia nó thành nhiều cột hoặc thêm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hình</a:t>
            </a:r>
            <a:r>
              <a:rPr lang="vi-VN" sz="3200" dirty="0">
                <a:solidFill>
                  <a:schemeClr val="accent1">
                    <a:lumMod val="75000"/>
                  </a:schemeClr>
                </a:solidFill>
                <a:latin typeface="Times New Roman" panose="02020603050405020304" pitchFamily="18" charset="0"/>
                <a:cs typeface="Times New Roman" panose="02020603050405020304" pitchFamily="18" charset="0"/>
              </a:rPr>
              <a:t> ảnh</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động</a:t>
            </a:r>
            <a:r>
              <a:rPr lang="vi-VN" sz="3200" dirty="0">
                <a:solidFill>
                  <a:schemeClr val="accent1">
                    <a:lumMod val="75000"/>
                  </a:schemeClr>
                </a:solidFill>
                <a:latin typeface="Times New Roman" panose="02020603050405020304" pitchFamily="18" charset="0"/>
                <a:cs typeface="Times New Roman" panose="02020603050405020304" pitchFamily="18" charset="0"/>
              </a:rPr>
              <a:t> và các tính năng trang trí khác.</a:t>
            </a:r>
            <a:endParaRPr lang="en-VN" sz="320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5515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21976-1358-74FE-B988-D397940EFDEB}"/>
              </a:ext>
            </a:extLst>
          </p:cNvPr>
          <p:cNvSpPr>
            <a:spLocks noGrp="1"/>
          </p:cNvSpPr>
          <p:nvPr>
            <p:ph type="title"/>
          </p:nvPr>
        </p:nvSpPr>
        <p:spPr/>
        <p:txBody>
          <a:bodyPr/>
          <a:lstStyle/>
          <a:p>
            <a:r>
              <a:rPr lang="vi-VN" dirty="0">
                <a:solidFill>
                  <a:schemeClr val="accent2">
                    <a:lumMod val="75000"/>
                  </a:schemeClr>
                </a:solidFill>
                <a:latin typeface="Times New Roman" panose="02020603050405020304" pitchFamily="18" charset="0"/>
                <a:cs typeface="Times New Roman" panose="02020603050405020304" pitchFamily="18" charset="0"/>
              </a:rPr>
              <a:t>Văn bản cơ bản và kiểu phông chữ</a:t>
            </a:r>
            <a:endParaRPr lang="en-VN" dirty="0"/>
          </a:p>
        </p:txBody>
      </p:sp>
      <p:sp>
        <p:nvSpPr>
          <p:cNvPr id="3" name="Content Placeholder 2">
            <a:extLst>
              <a:ext uri="{FF2B5EF4-FFF2-40B4-BE49-F238E27FC236}">
                <a16:creationId xmlns:a16="http://schemas.microsoft.com/office/drawing/2014/main" id="{EE518632-CD73-9A9B-776B-B8B690022AE8}"/>
              </a:ext>
            </a:extLst>
          </p:cNvPr>
          <p:cNvSpPr>
            <a:spLocks noGrp="1"/>
          </p:cNvSpPr>
          <p:nvPr>
            <p:ph idx="1"/>
          </p:nvPr>
        </p:nvSpPr>
        <p:spPr>
          <a:xfrm>
            <a:off x="838200" y="1690688"/>
            <a:ext cx="10515600" cy="4351338"/>
          </a:xfrm>
        </p:spPr>
        <p:txBody>
          <a:bodyPr/>
          <a:lstStyle/>
          <a:p>
            <a:r>
              <a:rPr lang="en-US" sz="3200" b="1" dirty="0">
                <a:solidFill>
                  <a:schemeClr val="accent1">
                    <a:lumMod val="75000"/>
                  </a:schemeClr>
                </a:solidFill>
                <a:latin typeface="Times New Roman" panose="02020603050405020304" pitchFamily="18" charset="0"/>
                <a:cs typeface="Times New Roman" panose="02020603050405020304" pitchFamily="18" charset="0"/>
              </a:rPr>
              <a:t>Font</a:t>
            </a:r>
          </a:p>
          <a:p>
            <a:r>
              <a:rPr lang="en-US" sz="3200" b="1" u="sng" dirty="0">
                <a:solidFill>
                  <a:schemeClr val="accent1">
                    <a:lumMod val="75000"/>
                  </a:schemeClr>
                </a:solidFill>
                <a:latin typeface="Times New Roman" panose="02020603050405020304" pitchFamily="18" charset="0"/>
                <a:cs typeface="Times New Roman" panose="02020603050405020304" pitchFamily="18" charset="0"/>
              </a:rPr>
              <a:t>Text drop shadows</a:t>
            </a:r>
          </a:p>
          <a:p>
            <a:pPr>
              <a:buFont typeface="Wingdings" panose="05000000000000000000" pitchFamily="2" charset="2"/>
              <a:buChar char="Ø"/>
            </a:pPr>
            <a:r>
              <a:rPr lang="en-US" sz="3200" b="1" dirty="0">
                <a:solidFill>
                  <a:schemeClr val="accent1">
                    <a:lumMod val="75000"/>
                  </a:schemeClr>
                </a:solidFill>
                <a:latin typeface="Times New Roman" panose="02020603050405020304" pitchFamily="18" charset="0"/>
                <a:cs typeface="Times New Roman" panose="02020603050405020304" pitchFamily="18" charset="0"/>
              </a:rPr>
              <a:t>Multiple shadows</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vi-VN" sz="3200" dirty="0">
                <a:solidFill>
                  <a:schemeClr val="accent1">
                    <a:lumMod val="75000"/>
                  </a:schemeClr>
                </a:solidFill>
                <a:latin typeface="Times New Roman" panose="02020603050405020304" pitchFamily="18" charset="0"/>
                <a:cs typeface="Times New Roman" panose="02020603050405020304" pitchFamily="18" charset="0"/>
              </a:rPr>
              <a:t>có thể áp dụng nhiều bóng cho cùng một văn bản bằng cách bao gồm nhiều giá trị được phân tách bằng dấu phẩy</a:t>
            </a:r>
            <a:r>
              <a:rPr lang="en-US" sz="3200" dirty="0">
                <a:solidFill>
                  <a:schemeClr val="accent1">
                    <a:lumMod val="75000"/>
                  </a:schemeClr>
                </a:solidFill>
                <a:latin typeface="Times New Roman" panose="02020603050405020304" pitchFamily="18" charset="0"/>
                <a:cs typeface="Times New Roman" panose="02020603050405020304" pitchFamily="18" charset="0"/>
              </a:rPr>
              <a:t>.</a:t>
            </a:r>
          </a:p>
          <a:p>
            <a:endParaRPr lang="en-VN" dirty="0"/>
          </a:p>
        </p:txBody>
      </p:sp>
      <p:pic>
        <p:nvPicPr>
          <p:cNvPr id="5" name="Picture 4" descr="A close-up of a sign&#10;&#10;Description automatically generated">
            <a:extLst>
              <a:ext uri="{FF2B5EF4-FFF2-40B4-BE49-F238E27FC236}">
                <a16:creationId xmlns:a16="http://schemas.microsoft.com/office/drawing/2014/main" id="{F5A2FC52-CFB7-B0B8-977B-62069D01D686}"/>
              </a:ext>
            </a:extLst>
          </p:cNvPr>
          <p:cNvPicPr>
            <a:picLocks noChangeAspect="1"/>
          </p:cNvPicPr>
          <p:nvPr/>
        </p:nvPicPr>
        <p:blipFill>
          <a:blip r:embed="rId2"/>
          <a:stretch>
            <a:fillRect/>
          </a:stretch>
        </p:blipFill>
        <p:spPr>
          <a:xfrm>
            <a:off x="1230215" y="4343399"/>
            <a:ext cx="9731569" cy="2307737"/>
          </a:xfrm>
          <a:prstGeom prst="rect">
            <a:avLst/>
          </a:prstGeom>
        </p:spPr>
      </p:pic>
    </p:spTree>
    <p:extLst>
      <p:ext uri="{BB962C8B-B14F-4D97-AF65-F5344CB8AC3E}">
        <p14:creationId xmlns:p14="http://schemas.microsoft.com/office/powerpoint/2010/main" val="3190149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E731-85C7-5E34-65F1-28D81F8605CB}"/>
              </a:ext>
            </a:extLst>
          </p:cNvPr>
          <p:cNvSpPr>
            <a:spLocks noGrp="1"/>
          </p:cNvSpPr>
          <p:nvPr>
            <p:ph type="title"/>
          </p:nvPr>
        </p:nvSpPr>
        <p:spPr>
          <a:xfrm>
            <a:off x="720968" y="202351"/>
            <a:ext cx="10515600" cy="1325563"/>
          </a:xfrm>
        </p:spPr>
        <p:txBody>
          <a:bodyPr/>
          <a:lstStyle/>
          <a:p>
            <a:r>
              <a:rPr lang="vi-VN" dirty="0">
                <a:solidFill>
                  <a:schemeClr val="accent2">
                    <a:lumMod val="75000"/>
                  </a:schemeClr>
                </a:solidFill>
                <a:latin typeface="Times New Roman" panose="02020603050405020304" pitchFamily="18" charset="0"/>
                <a:cs typeface="Times New Roman" panose="02020603050405020304" pitchFamily="18" charset="0"/>
              </a:rPr>
              <a:t>Văn bản cơ bản và kiểu phông chữ</a:t>
            </a:r>
            <a:endParaRPr lang="en-VN" dirty="0"/>
          </a:p>
        </p:txBody>
      </p:sp>
      <p:sp>
        <p:nvSpPr>
          <p:cNvPr id="3" name="Content Placeholder 2">
            <a:extLst>
              <a:ext uri="{FF2B5EF4-FFF2-40B4-BE49-F238E27FC236}">
                <a16:creationId xmlns:a16="http://schemas.microsoft.com/office/drawing/2014/main" id="{C41FAD35-FA6C-FFBF-7BA3-2A028F8F3716}"/>
              </a:ext>
            </a:extLst>
          </p:cNvPr>
          <p:cNvSpPr>
            <a:spLocks noGrp="1"/>
          </p:cNvSpPr>
          <p:nvPr>
            <p:ph idx="1"/>
          </p:nvPr>
        </p:nvSpPr>
        <p:spPr>
          <a:xfrm>
            <a:off x="504094" y="1253331"/>
            <a:ext cx="5284924" cy="4351338"/>
          </a:xfrm>
        </p:spPr>
        <p:txBody>
          <a:bodyPr>
            <a:normAutofit fontScale="85000" lnSpcReduction="20000"/>
          </a:bodyPr>
          <a:lstStyle/>
          <a:p>
            <a:pPr algn="just"/>
            <a:r>
              <a:rPr lang="en-US" sz="3200" b="1" dirty="0">
                <a:solidFill>
                  <a:schemeClr val="accent1">
                    <a:lumMod val="75000"/>
                  </a:schemeClr>
                </a:solidFill>
                <a:latin typeface="Times New Roman" panose="02020603050405020304" pitchFamily="18" charset="0"/>
                <a:cs typeface="Times New Roman" panose="02020603050405020304" pitchFamily="18" charset="0"/>
              </a:rPr>
              <a:t> Text layout</a:t>
            </a:r>
          </a:p>
          <a:p>
            <a:pPr algn="just"/>
            <a:r>
              <a:rPr lang="en-US" sz="3200" b="1" u="sng" dirty="0">
                <a:solidFill>
                  <a:schemeClr val="accent1">
                    <a:lumMod val="75000"/>
                  </a:schemeClr>
                </a:solidFill>
                <a:latin typeface="Times New Roman" panose="02020603050405020304" pitchFamily="18" charset="0"/>
                <a:cs typeface="Times New Roman" panose="02020603050405020304" pitchFamily="18" charset="0"/>
              </a:rPr>
              <a:t>Text alignment</a:t>
            </a:r>
          </a:p>
          <a:p>
            <a:pPr algn="just">
              <a:buFont typeface="Wingdings" panose="05000000000000000000" pitchFamily="2" charset="2"/>
              <a:buChar char="Ø"/>
            </a:pPr>
            <a:r>
              <a:rPr lang="vi-VN" sz="3200" dirty="0">
                <a:solidFill>
                  <a:schemeClr val="accent1">
                    <a:lumMod val="75000"/>
                  </a:schemeClr>
                </a:solidFill>
                <a:latin typeface="Times New Roman" panose="02020603050405020304" pitchFamily="18" charset="0"/>
                <a:cs typeface="Times New Roman" panose="02020603050405020304" pitchFamily="18" charset="0"/>
              </a:rPr>
              <a:t>Thuộc tính </a:t>
            </a:r>
            <a:r>
              <a:rPr lang="vi-VN" sz="3200" b="1" dirty="0">
                <a:solidFill>
                  <a:schemeClr val="accent1">
                    <a:lumMod val="75000"/>
                  </a:schemeClr>
                </a:solidFill>
                <a:latin typeface="Times New Roman" panose="02020603050405020304" pitchFamily="18" charset="0"/>
                <a:cs typeface="Times New Roman" panose="02020603050405020304" pitchFamily="18" charset="0"/>
              </a:rPr>
              <a:t>text-align</a:t>
            </a:r>
            <a:r>
              <a:rPr lang="vi-VN" sz="3200" dirty="0">
                <a:solidFill>
                  <a:schemeClr val="accent1">
                    <a:lumMod val="75000"/>
                  </a:schemeClr>
                </a:solidFill>
                <a:latin typeface="Times New Roman" panose="02020603050405020304" pitchFamily="18" charset="0"/>
                <a:cs typeface="Times New Roman" panose="02020603050405020304" pitchFamily="18" charset="0"/>
              </a:rPr>
              <a:t> được sử dụng để kiểm soát cách văn bản được căn chỉnh trong hộp nội dung.</a:t>
            </a:r>
            <a:endParaRPr lang="en-US" sz="3200" dirty="0">
              <a:solidFill>
                <a:schemeClr val="accent1">
                  <a:lumMod val="75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3200" dirty="0">
                <a:solidFill>
                  <a:schemeClr val="accent1">
                    <a:lumMod val="75000"/>
                  </a:schemeClr>
                </a:solidFill>
                <a:latin typeface="Times New Roman" panose="02020603050405020304" pitchFamily="18" charset="0"/>
                <a:cs typeface="Times New Roman" panose="02020603050405020304" pitchFamily="18" charset="0"/>
              </a:rPr>
              <a:t>H</a:t>
            </a:r>
            <a:r>
              <a:rPr lang="vi-VN" sz="3200" dirty="0">
                <a:solidFill>
                  <a:schemeClr val="accent1">
                    <a:lumMod val="75000"/>
                  </a:schemeClr>
                </a:solidFill>
                <a:latin typeface="Times New Roman" panose="02020603050405020304" pitchFamily="18" charset="0"/>
                <a:cs typeface="Times New Roman" panose="02020603050405020304" pitchFamily="18" charset="0"/>
              </a:rPr>
              <a:t>oạt động theo cách khá giống như một ứng dụng xử lý văn bản thông thường: </a:t>
            </a:r>
            <a:r>
              <a:rPr lang="vi-VN" sz="3200" b="1" i="1" dirty="0">
                <a:solidFill>
                  <a:schemeClr val="accent1">
                    <a:lumMod val="75000"/>
                  </a:schemeClr>
                </a:solidFill>
                <a:latin typeface="Times New Roman" panose="02020603050405020304" pitchFamily="18" charset="0"/>
                <a:cs typeface="Times New Roman" panose="02020603050405020304" pitchFamily="18" charset="0"/>
              </a:rPr>
              <a:t>left</a:t>
            </a:r>
            <a:r>
              <a:rPr lang="vi-VN" sz="3200" dirty="0">
                <a:solidFill>
                  <a:schemeClr val="accent1">
                    <a:lumMod val="75000"/>
                  </a:schemeClr>
                </a:solidFill>
                <a:latin typeface="Times New Roman" panose="02020603050405020304" pitchFamily="18" charset="0"/>
                <a:cs typeface="Times New Roman" panose="02020603050405020304" pitchFamily="18" charset="0"/>
              </a:rPr>
              <a:t>, </a:t>
            </a:r>
            <a:r>
              <a:rPr lang="vi-VN" sz="3200" b="1" i="1" dirty="0">
                <a:solidFill>
                  <a:schemeClr val="accent1">
                    <a:lumMod val="75000"/>
                  </a:schemeClr>
                </a:solidFill>
                <a:latin typeface="Times New Roman" panose="02020603050405020304" pitchFamily="18" charset="0"/>
                <a:cs typeface="Times New Roman" panose="02020603050405020304" pitchFamily="18" charset="0"/>
              </a:rPr>
              <a:t>right</a:t>
            </a:r>
            <a:r>
              <a:rPr lang="vi-VN" sz="3200" dirty="0">
                <a:solidFill>
                  <a:schemeClr val="accent1">
                    <a:lumMod val="75000"/>
                  </a:schemeClr>
                </a:solidFill>
                <a:latin typeface="Times New Roman" panose="02020603050405020304" pitchFamily="18" charset="0"/>
                <a:cs typeface="Times New Roman" panose="02020603050405020304" pitchFamily="18" charset="0"/>
              </a:rPr>
              <a:t>, </a:t>
            </a:r>
            <a:r>
              <a:rPr lang="vi-VN" sz="3200" b="1" i="1" dirty="0">
                <a:solidFill>
                  <a:schemeClr val="accent1">
                    <a:lumMod val="75000"/>
                  </a:schemeClr>
                </a:solidFill>
                <a:latin typeface="Times New Roman" panose="02020603050405020304" pitchFamily="18" charset="0"/>
                <a:cs typeface="Times New Roman" panose="02020603050405020304" pitchFamily="18" charset="0"/>
              </a:rPr>
              <a:t>center</a:t>
            </a:r>
            <a:r>
              <a:rPr lang="vi-VN" sz="3200" dirty="0">
                <a:solidFill>
                  <a:schemeClr val="accent1">
                    <a:lumMod val="75000"/>
                  </a:schemeClr>
                </a:solidFill>
                <a:latin typeface="Times New Roman" panose="02020603050405020304" pitchFamily="18" charset="0"/>
                <a:cs typeface="Times New Roman" panose="02020603050405020304" pitchFamily="18" charset="0"/>
              </a:rPr>
              <a:t>, </a:t>
            </a:r>
            <a:r>
              <a:rPr lang="vi-VN" sz="3200" b="1" i="1" dirty="0">
                <a:solidFill>
                  <a:schemeClr val="accent1">
                    <a:lumMod val="75000"/>
                  </a:schemeClr>
                </a:solidFill>
                <a:latin typeface="Times New Roman" panose="02020603050405020304" pitchFamily="18" charset="0"/>
                <a:cs typeface="Times New Roman" panose="02020603050405020304" pitchFamily="18" charset="0"/>
              </a:rPr>
              <a:t>justify</a:t>
            </a:r>
            <a:r>
              <a:rPr lang="vi-VN" sz="3200" dirty="0">
                <a:solidFill>
                  <a:schemeClr val="accent1">
                    <a:lumMod val="75000"/>
                  </a:schemeClr>
                </a:solidFill>
                <a:latin typeface="Times New Roman" panose="02020603050405020304" pitchFamily="18" charset="0"/>
                <a:cs typeface="Times New Roman" panose="02020603050405020304" pitchFamily="18" charset="0"/>
              </a:rPr>
              <a:t>.</a:t>
            </a:r>
            <a:endParaRPr lang="en-US" sz="3200" dirty="0">
              <a:solidFill>
                <a:schemeClr val="accent1">
                  <a:lumMod val="75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3200" dirty="0" err="1">
                <a:solidFill>
                  <a:schemeClr val="accent1">
                    <a:lumMod val="75000"/>
                  </a:schemeClr>
                </a:solidFill>
                <a:latin typeface="Times New Roman" panose="02020603050405020304" pitchFamily="18" charset="0"/>
                <a:cs typeface="Times New Roman" panose="02020603050405020304" pitchFamily="18" charset="0"/>
              </a:rPr>
              <a:t>Nếu</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áp</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dụng</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b="1" dirty="0">
                <a:solidFill>
                  <a:schemeClr val="accent1">
                    <a:lumMod val="75000"/>
                  </a:schemeClr>
                </a:solidFill>
                <a:latin typeface="Times New Roman" panose="02020603050405020304" pitchFamily="18" charset="0"/>
                <a:cs typeface="Times New Roman" panose="02020603050405020304" pitchFamily="18" charset="0"/>
              </a:rPr>
              <a:t>text-align: center</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đến</a:t>
            </a:r>
            <a:r>
              <a:rPr lang="en-US" sz="3200" dirty="0">
                <a:solidFill>
                  <a:schemeClr val="accent1">
                    <a:lumMod val="75000"/>
                  </a:schemeClr>
                </a:solidFill>
                <a:latin typeface="Times New Roman" panose="02020603050405020304" pitchFamily="18" charset="0"/>
                <a:cs typeface="Times New Roman" panose="02020603050405020304" pitchFamily="18" charset="0"/>
              </a:rPr>
              <a:t> &lt;</a:t>
            </a:r>
            <a:r>
              <a:rPr lang="en-US" sz="3200" b="1" dirty="0">
                <a:solidFill>
                  <a:schemeClr val="accent1">
                    <a:lumMod val="75000"/>
                  </a:schemeClr>
                </a:solidFill>
                <a:latin typeface="Times New Roman" panose="02020603050405020304" pitchFamily="18" charset="0"/>
                <a:cs typeface="Times New Roman" panose="02020603050405020304" pitchFamily="18" charset="0"/>
              </a:rPr>
              <a:t>h1</a:t>
            </a:r>
            <a:r>
              <a:rPr lang="en-US" sz="3200" dirty="0">
                <a:solidFill>
                  <a:schemeClr val="accent1">
                    <a:lumMod val="75000"/>
                  </a:schemeClr>
                </a:solidFill>
                <a:latin typeface="Times New Roman" panose="02020603050405020304" pitchFamily="18" charset="0"/>
                <a:cs typeface="Times New Roman" panose="02020603050405020304" pitchFamily="18" charset="0"/>
              </a:rPr>
              <a:t>&gt; ta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có</a:t>
            </a:r>
            <a:r>
              <a:rPr lang="en-US" sz="3200" dirty="0">
                <a:solidFill>
                  <a:schemeClr val="accent1">
                    <a:lumMod val="75000"/>
                  </a:schemeClr>
                </a:solidFill>
                <a:latin typeface="Times New Roman" panose="02020603050405020304" pitchFamily="18" charset="0"/>
                <a:cs typeface="Times New Roman" panose="02020603050405020304" pitchFamily="18" charset="0"/>
              </a:rPr>
              <a:t>:</a:t>
            </a:r>
          </a:p>
          <a:p>
            <a:endParaRPr lang="en-VN" dirty="0"/>
          </a:p>
        </p:txBody>
      </p:sp>
      <p:pic>
        <p:nvPicPr>
          <p:cNvPr id="4" name="Picture 3">
            <a:extLst>
              <a:ext uri="{FF2B5EF4-FFF2-40B4-BE49-F238E27FC236}">
                <a16:creationId xmlns:a16="http://schemas.microsoft.com/office/drawing/2014/main" id="{69FEB31F-69AE-616D-51BF-194A9028899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89017" y="4331549"/>
            <a:ext cx="6402983" cy="2324100"/>
          </a:xfrm>
          <a:prstGeom prst="rect">
            <a:avLst/>
          </a:prstGeom>
          <a:noFill/>
          <a:ln>
            <a:noFill/>
          </a:ln>
        </p:spPr>
      </p:pic>
    </p:spTree>
    <p:extLst>
      <p:ext uri="{BB962C8B-B14F-4D97-AF65-F5344CB8AC3E}">
        <p14:creationId xmlns:p14="http://schemas.microsoft.com/office/powerpoint/2010/main" val="14731604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1EAF1-C773-9CD4-4689-57B65906301A}"/>
              </a:ext>
            </a:extLst>
          </p:cNvPr>
          <p:cNvSpPr>
            <a:spLocks noGrp="1"/>
          </p:cNvSpPr>
          <p:nvPr>
            <p:ph type="title"/>
          </p:nvPr>
        </p:nvSpPr>
        <p:spPr>
          <a:xfrm>
            <a:off x="838200" y="218506"/>
            <a:ext cx="10515600" cy="1325563"/>
          </a:xfrm>
        </p:spPr>
        <p:txBody>
          <a:bodyPr/>
          <a:lstStyle/>
          <a:p>
            <a:r>
              <a:rPr lang="vi-VN" dirty="0">
                <a:solidFill>
                  <a:schemeClr val="accent2">
                    <a:lumMod val="75000"/>
                  </a:schemeClr>
                </a:solidFill>
                <a:latin typeface="Times New Roman" panose="02020603050405020304" pitchFamily="18" charset="0"/>
                <a:cs typeface="Times New Roman" panose="02020603050405020304" pitchFamily="18" charset="0"/>
              </a:rPr>
              <a:t>Văn bản cơ bản và kiểu phông chữ</a:t>
            </a:r>
            <a:endParaRPr lang="en-VN" dirty="0"/>
          </a:p>
        </p:txBody>
      </p:sp>
      <p:sp>
        <p:nvSpPr>
          <p:cNvPr id="3" name="Content Placeholder 2">
            <a:extLst>
              <a:ext uri="{FF2B5EF4-FFF2-40B4-BE49-F238E27FC236}">
                <a16:creationId xmlns:a16="http://schemas.microsoft.com/office/drawing/2014/main" id="{C6749CEB-D7F7-BECA-B560-AD3DF6E6ED6A}"/>
              </a:ext>
            </a:extLst>
          </p:cNvPr>
          <p:cNvSpPr>
            <a:spLocks noGrp="1"/>
          </p:cNvSpPr>
          <p:nvPr>
            <p:ph idx="1"/>
          </p:nvPr>
        </p:nvSpPr>
        <p:spPr>
          <a:xfrm>
            <a:off x="838199" y="1369197"/>
            <a:ext cx="10679723" cy="4351338"/>
          </a:xfrm>
        </p:spPr>
        <p:txBody>
          <a:bodyPr/>
          <a:lstStyle/>
          <a:p>
            <a:r>
              <a:rPr lang="en-US" sz="3200" b="1" dirty="0">
                <a:solidFill>
                  <a:schemeClr val="accent1">
                    <a:lumMod val="75000"/>
                  </a:schemeClr>
                </a:solidFill>
                <a:latin typeface="Times New Roman" panose="02020603050405020304" pitchFamily="18" charset="0"/>
                <a:cs typeface="Times New Roman" panose="02020603050405020304" pitchFamily="18" charset="0"/>
              </a:rPr>
              <a:t>Text layout</a:t>
            </a:r>
          </a:p>
          <a:p>
            <a:pPr algn="just"/>
            <a:r>
              <a:rPr lang="en-US" sz="3200" b="1" u="sng" dirty="0">
                <a:latin typeface="Times New Roman" panose="02020603050405020304" pitchFamily="18" charset="0"/>
                <a:cs typeface="Times New Roman" panose="02020603050405020304" pitchFamily="18" charset="0"/>
              </a:rPr>
              <a:t>Line height</a:t>
            </a:r>
          </a:p>
          <a:p>
            <a:pPr algn="just">
              <a:buFont typeface="Wingdings" panose="05000000000000000000" pitchFamily="2" charset="2"/>
              <a:buChar char="Ø"/>
            </a:pPr>
            <a:r>
              <a:rPr lang="vi-VN" sz="3200" dirty="0">
                <a:latin typeface="Times New Roman" panose="02020603050405020304" pitchFamily="18" charset="0"/>
                <a:cs typeface="Times New Roman" panose="02020603050405020304" pitchFamily="18" charset="0"/>
              </a:rPr>
              <a:t>Thuộc tính </a:t>
            </a:r>
            <a:r>
              <a:rPr lang="vi-VN" sz="3200" b="1" dirty="0">
                <a:solidFill>
                  <a:schemeClr val="accent1">
                    <a:lumMod val="75000"/>
                  </a:schemeClr>
                </a:solidFill>
                <a:latin typeface="Times New Roman" panose="02020603050405020304" pitchFamily="18" charset="0"/>
                <a:cs typeface="Times New Roman" panose="02020603050405020304" pitchFamily="18" charset="0"/>
              </a:rPr>
              <a:t>line-height</a:t>
            </a:r>
            <a:r>
              <a:rPr lang="vi-VN" sz="3200" dirty="0">
                <a:latin typeface="Times New Roman" panose="02020603050405020304" pitchFamily="18" charset="0"/>
                <a:cs typeface="Times New Roman" panose="02020603050405020304" pitchFamily="18" charset="0"/>
              </a:rPr>
              <a:t> đặt chiều cao của mỗi dòng văn bản.</a:t>
            </a:r>
            <a:endParaRPr lang="en-US" sz="3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vi-VN" sz="3200" dirty="0">
                <a:latin typeface="Times New Roman" panose="02020603050405020304" pitchFamily="18" charset="0"/>
                <a:cs typeface="Times New Roman" panose="02020603050405020304" pitchFamily="18" charset="0"/>
              </a:rPr>
              <a:t>Thuộc tính này nhận</a:t>
            </a:r>
            <a:r>
              <a:rPr lang="en-US" sz="3200" dirty="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các đơn vị chiều dài và kích thước</a:t>
            </a:r>
            <a:r>
              <a:rPr lang="en-US" sz="3200" dirty="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giá trị không đơn vị</a:t>
            </a:r>
            <a:r>
              <a:rPr lang="en-US" sz="32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vi-VN" sz="3200" dirty="0">
                <a:latin typeface="Times New Roman" panose="02020603050405020304" pitchFamily="18" charset="0"/>
                <a:cs typeface="Times New Roman" panose="02020603050405020304" pitchFamily="18" charset="0"/>
              </a:rPr>
              <a:t>Với một giá trị không có đơn vị, </a:t>
            </a:r>
            <a:r>
              <a:rPr lang="vi-VN" sz="3200" i="1" dirty="0">
                <a:latin typeface="Times New Roman" panose="02020603050405020304" pitchFamily="18" charset="0"/>
                <a:cs typeface="Times New Roman" panose="02020603050405020304" pitchFamily="18" charset="0"/>
              </a:rPr>
              <a:t>font-size</a:t>
            </a:r>
            <a:r>
              <a:rPr lang="vi-VN" sz="3200" dirty="0">
                <a:latin typeface="Times New Roman" panose="02020603050405020304" pitchFamily="18" charset="0"/>
                <a:cs typeface="Times New Roman" panose="02020603050405020304" pitchFamily="18" charset="0"/>
              </a:rPr>
              <a:t> được nhân lên và dẫn đến </a:t>
            </a:r>
            <a:r>
              <a:rPr lang="vi-VN" sz="3200" i="1" dirty="0">
                <a:latin typeface="Times New Roman" panose="02020603050405020304" pitchFamily="18" charset="0"/>
                <a:cs typeface="Times New Roman" panose="02020603050405020304" pitchFamily="18" charset="0"/>
              </a:rPr>
              <a:t>line-height</a:t>
            </a:r>
            <a:r>
              <a:rPr lang="vi-VN" sz="3200" dirty="0">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a:p>
            <a:endParaRPr lang="en-VN" dirty="0"/>
          </a:p>
        </p:txBody>
      </p:sp>
      <p:pic>
        <p:nvPicPr>
          <p:cNvPr id="5" name="Picture 4" descr="A white rectangular box with blue arrows&#10;&#10;Description automatically generated with medium confidence">
            <a:extLst>
              <a:ext uri="{FF2B5EF4-FFF2-40B4-BE49-F238E27FC236}">
                <a16:creationId xmlns:a16="http://schemas.microsoft.com/office/drawing/2014/main" id="{9584974C-17E3-BDF7-07B4-2605C5EB5B3D}"/>
              </a:ext>
            </a:extLst>
          </p:cNvPr>
          <p:cNvPicPr>
            <a:picLocks noChangeAspect="1"/>
          </p:cNvPicPr>
          <p:nvPr/>
        </p:nvPicPr>
        <p:blipFill>
          <a:blip r:embed="rId2"/>
          <a:stretch>
            <a:fillRect/>
          </a:stretch>
        </p:blipFill>
        <p:spPr>
          <a:xfrm>
            <a:off x="4117738" y="4995012"/>
            <a:ext cx="7772400" cy="1837917"/>
          </a:xfrm>
          <a:prstGeom prst="rect">
            <a:avLst/>
          </a:prstGeom>
        </p:spPr>
      </p:pic>
    </p:spTree>
    <p:extLst>
      <p:ext uri="{BB962C8B-B14F-4D97-AF65-F5344CB8AC3E}">
        <p14:creationId xmlns:p14="http://schemas.microsoft.com/office/powerpoint/2010/main" val="447600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3D247-F30C-E43B-7533-87A9F3BA5103}"/>
              </a:ext>
            </a:extLst>
          </p:cNvPr>
          <p:cNvSpPr>
            <a:spLocks noGrp="1"/>
          </p:cNvSpPr>
          <p:nvPr>
            <p:ph type="title"/>
          </p:nvPr>
        </p:nvSpPr>
        <p:spPr/>
        <p:txBody>
          <a:bodyPr/>
          <a:lstStyle/>
          <a:p>
            <a:r>
              <a:rPr lang="vi-VN" dirty="0">
                <a:solidFill>
                  <a:schemeClr val="accent2">
                    <a:lumMod val="75000"/>
                  </a:schemeClr>
                </a:solidFill>
                <a:latin typeface="Times New Roman" panose="02020603050405020304" pitchFamily="18" charset="0"/>
                <a:cs typeface="Times New Roman" panose="02020603050405020304" pitchFamily="18" charset="0"/>
              </a:rPr>
              <a:t>Văn bản cơ bản và kiểu phông chữ</a:t>
            </a:r>
            <a:endParaRPr lang="en-VN" dirty="0"/>
          </a:p>
        </p:txBody>
      </p:sp>
      <p:sp>
        <p:nvSpPr>
          <p:cNvPr id="3" name="Content Placeholder 2">
            <a:extLst>
              <a:ext uri="{FF2B5EF4-FFF2-40B4-BE49-F238E27FC236}">
                <a16:creationId xmlns:a16="http://schemas.microsoft.com/office/drawing/2014/main" id="{ABD63F72-5B24-29EB-3EA8-98BD6AE93D9E}"/>
              </a:ext>
            </a:extLst>
          </p:cNvPr>
          <p:cNvSpPr>
            <a:spLocks noGrp="1"/>
          </p:cNvSpPr>
          <p:nvPr>
            <p:ph idx="1"/>
          </p:nvPr>
        </p:nvSpPr>
        <p:spPr>
          <a:xfrm>
            <a:off x="838200" y="1690688"/>
            <a:ext cx="10515600" cy="4486275"/>
          </a:xfrm>
        </p:spPr>
        <p:txBody>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Text layout</a:t>
            </a:r>
          </a:p>
          <a:p>
            <a:r>
              <a:rPr lang="en-US" b="1" u="sng" dirty="0">
                <a:solidFill>
                  <a:schemeClr val="accent1">
                    <a:lumMod val="75000"/>
                  </a:schemeClr>
                </a:solidFill>
                <a:latin typeface="Times New Roman" panose="02020603050405020304" pitchFamily="18" charset="0"/>
                <a:cs typeface="Times New Roman" panose="02020603050405020304" pitchFamily="18" charset="0"/>
              </a:rPr>
              <a:t>Letter </a:t>
            </a:r>
            <a:r>
              <a:rPr lang="en-US" b="1" u="sng" dirty="0" err="1">
                <a:solidFill>
                  <a:schemeClr val="accent1">
                    <a:lumMod val="75000"/>
                  </a:schemeClr>
                </a:solidFill>
                <a:latin typeface="Times New Roman" panose="02020603050405020304" pitchFamily="18" charset="0"/>
                <a:cs typeface="Times New Roman" panose="02020603050405020304" pitchFamily="18" charset="0"/>
              </a:rPr>
              <a:t>và</a:t>
            </a:r>
            <a:r>
              <a:rPr lang="en-US" b="1" u="sng" dirty="0">
                <a:solidFill>
                  <a:schemeClr val="accent1">
                    <a:lumMod val="75000"/>
                  </a:schemeClr>
                </a:solidFill>
                <a:latin typeface="Times New Roman" panose="02020603050405020304" pitchFamily="18" charset="0"/>
                <a:cs typeface="Times New Roman" panose="02020603050405020304" pitchFamily="18" charset="0"/>
              </a:rPr>
              <a:t> word spacing</a:t>
            </a:r>
          </a:p>
          <a:p>
            <a:pPr marL="0" indent="0">
              <a:buNone/>
            </a:pPr>
            <a:r>
              <a:rPr lang="en-US" dirty="0" err="1">
                <a:solidFill>
                  <a:schemeClr val="accent1">
                    <a:lumMod val="75000"/>
                  </a:schemeClr>
                </a:solidFill>
                <a:latin typeface="Times New Roman" panose="02020603050405020304" pitchFamily="18" charset="0"/>
                <a:cs typeface="Times New Roman" panose="02020603050405020304" pitchFamily="18" charset="0"/>
              </a:rPr>
              <a:t>Các</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b="1" dirty="0">
                <a:solidFill>
                  <a:schemeClr val="accent1">
                    <a:lumMod val="75000"/>
                  </a:schemeClr>
                </a:solidFill>
                <a:latin typeface="Times New Roman" panose="02020603050405020304" pitchFamily="18" charset="0"/>
                <a:cs typeface="Times New Roman" panose="02020603050405020304" pitchFamily="18" charset="0"/>
              </a:rPr>
              <a:t>letter-spacing </a:t>
            </a:r>
            <a:r>
              <a:rPr lang="en-US" dirty="0" err="1">
                <a:solidFill>
                  <a:schemeClr val="accent1">
                    <a:lumMod val="75000"/>
                  </a:schemeClr>
                </a:solidFill>
                <a:latin typeface="Times New Roman" panose="02020603050405020304" pitchFamily="18" charset="0"/>
                <a:cs typeface="Times New Roman" panose="02020603050405020304" pitchFamily="18" charset="0"/>
              </a:rPr>
              <a:t>và</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b="1" dirty="0">
                <a:solidFill>
                  <a:schemeClr val="accent1">
                    <a:lumMod val="75000"/>
                  </a:schemeClr>
                </a:solidFill>
                <a:latin typeface="Times New Roman" panose="02020603050405020304" pitchFamily="18" charset="0"/>
                <a:cs typeface="Times New Roman" panose="02020603050405020304" pitchFamily="18" charset="0"/>
              </a:rPr>
              <a:t>word-spacing </a:t>
            </a:r>
            <a:r>
              <a:rPr lang="en-US" dirty="0" err="1">
                <a:solidFill>
                  <a:schemeClr val="accent1">
                    <a:lumMod val="75000"/>
                  </a:schemeClr>
                </a:solidFill>
                <a:latin typeface="Times New Roman" panose="02020603050405020304" pitchFamily="18" charset="0"/>
                <a:cs typeface="Times New Roman" panose="02020603050405020304" pitchFamily="18" charset="0"/>
              </a:rPr>
              <a:t>cho</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phép</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đặt</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khoảng</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cách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giữa</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các</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chữ</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cái</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và</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các</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từ</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trong</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văn</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bản</a:t>
            </a:r>
            <a:r>
              <a:rPr lang="en-US" dirty="0">
                <a:solidFill>
                  <a:schemeClr val="accent1">
                    <a:lumMod val="75000"/>
                  </a:schemeClr>
                </a:solidFill>
                <a:latin typeface="Times New Roman" panose="02020603050405020304" pitchFamily="18" charset="0"/>
                <a:cs typeface="Times New Roman" panose="02020603050405020304" pitchFamily="18" charset="0"/>
              </a:rPr>
              <a:t>.</a:t>
            </a:r>
          </a:p>
          <a:p>
            <a:endParaRPr lang="en-VN" dirty="0"/>
          </a:p>
        </p:txBody>
      </p:sp>
      <p:pic>
        <p:nvPicPr>
          <p:cNvPr id="4" name="Picture 3">
            <a:extLst>
              <a:ext uri="{FF2B5EF4-FFF2-40B4-BE49-F238E27FC236}">
                <a16:creationId xmlns:a16="http://schemas.microsoft.com/office/drawing/2014/main" id="{2E03111A-8352-B210-1F60-90C320B492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8002" y="4188147"/>
            <a:ext cx="3258383" cy="1864054"/>
          </a:xfrm>
          <a:prstGeom prst="rect">
            <a:avLst/>
          </a:prstGeom>
          <a:noFill/>
          <a:ln>
            <a:noFill/>
          </a:ln>
        </p:spPr>
      </p:pic>
      <p:sp>
        <p:nvSpPr>
          <p:cNvPr id="5" name="Arrow: Right 6">
            <a:extLst>
              <a:ext uri="{FF2B5EF4-FFF2-40B4-BE49-F238E27FC236}">
                <a16:creationId xmlns:a16="http://schemas.microsoft.com/office/drawing/2014/main" id="{5BA84638-4A68-3A46-98EB-333360BFA906}"/>
              </a:ext>
            </a:extLst>
          </p:cNvPr>
          <p:cNvSpPr/>
          <p:nvPr/>
        </p:nvSpPr>
        <p:spPr>
          <a:xfrm>
            <a:off x="4058463" y="4780204"/>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0D227B3B-0EFD-E090-1D49-1219171E73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11261" y="3746734"/>
            <a:ext cx="6652737" cy="2922731"/>
          </a:xfrm>
          <a:prstGeom prst="rect">
            <a:avLst/>
          </a:prstGeom>
          <a:noFill/>
          <a:ln>
            <a:noFill/>
          </a:ln>
        </p:spPr>
      </p:pic>
    </p:spTree>
    <p:extLst>
      <p:ext uri="{BB962C8B-B14F-4D97-AF65-F5344CB8AC3E}">
        <p14:creationId xmlns:p14="http://schemas.microsoft.com/office/powerpoint/2010/main" val="10175767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4B77-58AF-8098-43CA-356E13CC31FB}"/>
              </a:ext>
            </a:extLst>
          </p:cNvPr>
          <p:cNvSpPr>
            <a:spLocks noGrp="1"/>
          </p:cNvSpPr>
          <p:nvPr>
            <p:ph type="title"/>
          </p:nvPr>
        </p:nvSpPr>
        <p:spPr/>
        <p:txBody>
          <a:bodyPr/>
          <a:lstStyle/>
          <a:p>
            <a:r>
              <a:rPr lang="en-US" dirty="0" err="1">
                <a:solidFill>
                  <a:schemeClr val="accent1">
                    <a:lumMod val="75000"/>
                  </a:schemeClr>
                </a:solidFill>
                <a:latin typeface="Times New Roman" panose="02020603050405020304" pitchFamily="18" charset="0"/>
                <a:cs typeface="Times New Roman" panose="02020603050405020304" pitchFamily="18" charset="0"/>
              </a:rPr>
              <a:t>Tạo</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kiểu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danh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sách</a:t>
            </a:r>
            <a:endParaRPr lang="en-VN"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A078CBA-6C7B-5661-E76D-C38FB6B03397}"/>
              </a:ext>
            </a:extLst>
          </p:cNvPr>
          <p:cNvSpPr>
            <a:spLocks noGrp="1"/>
          </p:cNvSpPr>
          <p:nvPr>
            <p:ph idx="1"/>
          </p:nvPr>
        </p:nvSpPr>
        <p:spPr/>
        <p:txBody>
          <a:bodyPr/>
          <a:lstStyle/>
          <a:p>
            <a:pPr marL="0" indent="0">
              <a:buNone/>
            </a:pPr>
            <a:r>
              <a:rPr lang="vi-VN" sz="3200" dirty="0">
                <a:solidFill>
                  <a:schemeClr val="accent6">
                    <a:lumMod val="50000"/>
                  </a:schemeClr>
                </a:solidFill>
                <a:latin typeface="+mj-lt"/>
              </a:rPr>
              <a:t>a.	Danh sách đơn giản</a:t>
            </a:r>
          </a:p>
          <a:p>
            <a:pPr marL="0" indent="0">
              <a:buNone/>
            </a:pPr>
            <a:r>
              <a:rPr lang="vi-VN" sz="3200" dirty="0">
                <a:solidFill>
                  <a:schemeClr val="accent6">
                    <a:lumMod val="50000"/>
                  </a:schemeClr>
                </a:solidFill>
                <a:latin typeface="+mj-lt"/>
              </a:rPr>
              <a:t>b.	Khoảng cách danh sách</a:t>
            </a:r>
          </a:p>
          <a:p>
            <a:pPr marL="0" indent="0">
              <a:buNone/>
            </a:pPr>
            <a:r>
              <a:rPr lang="vi-VN" sz="3200" dirty="0">
                <a:solidFill>
                  <a:schemeClr val="accent6">
                    <a:lumMod val="50000"/>
                  </a:schemeClr>
                </a:solidFill>
                <a:latin typeface="+mj-lt"/>
              </a:rPr>
              <a:t>c.	Các kiểu cụ thể</a:t>
            </a:r>
          </a:p>
          <a:p>
            <a:pPr marL="0" indent="0">
              <a:buNone/>
            </a:pPr>
            <a:r>
              <a:rPr lang="vi-VN" sz="3200" dirty="0">
                <a:solidFill>
                  <a:schemeClr val="accent6">
                    <a:lumMod val="50000"/>
                  </a:schemeClr>
                </a:solidFill>
                <a:latin typeface="+mj-lt"/>
              </a:rPr>
              <a:t>d.	Kiểm soát việc đếm danh sách</a:t>
            </a:r>
          </a:p>
          <a:p>
            <a:endParaRPr lang="en-VN" dirty="0"/>
          </a:p>
        </p:txBody>
      </p:sp>
    </p:spTree>
    <p:extLst>
      <p:ext uri="{BB962C8B-B14F-4D97-AF65-F5344CB8AC3E}">
        <p14:creationId xmlns:p14="http://schemas.microsoft.com/office/powerpoint/2010/main" val="32582888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7494C-5D43-81BA-0430-22C3E11DB58B}"/>
              </a:ext>
            </a:extLst>
          </p:cNvPr>
          <p:cNvSpPr>
            <a:spLocks noGrp="1"/>
          </p:cNvSpPr>
          <p:nvPr>
            <p:ph type="title"/>
          </p:nvPr>
        </p:nvSpPr>
        <p:spPr/>
        <p:txBody>
          <a:bodyPr/>
          <a:lstStyle/>
          <a:p>
            <a:r>
              <a:rPr lang="en-US" dirty="0" err="1">
                <a:solidFill>
                  <a:schemeClr val="accent1">
                    <a:lumMod val="75000"/>
                  </a:schemeClr>
                </a:solidFill>
                <a:latin typeface="Times New Roman" panose="02020603050405020304" pitchFamily="18" charset="0"/>
                <a:cs typeface="Times New Roman" panose="02020603050405020304" pitchFamily="18" charset="0"/>
              </a:rPr>
              <a:t>Tạo</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kiểu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danh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sách</a:t>
            </a:r>
            <a:endParaRPr lang="en-VN" dirty="0"/>
          </a:p>
        </p:txBody>
      </p:sp>
      <p:sp>
        <p:nvSpPr>
          <p:cNvPr id="3" name="Content Placeholder 2">
            <a:extLst>
              <a:ext uri="{FF2B5EF4-FFF2-40B4-BE49-F238E27FC236}">
                <a16:creationId xmlns:a16="http://schemas.microsoft.com/office/drawing/2014/main" id="{E952B435-02CB-8BB8-617C-894AC110CAA3}"/>
              </a:ext>
            </a:extLst>
          </p:cNvPr>
          <p:cNvSpPr>
            <a:spLocks noGrp="1"/>
          </p:cNvSpPr>
          <p:nvPr>
            <p:ph idx="1"/>
          </p:nvPr>
        </p:nvSpPr>
        <p:spPr/>
        <p:txBody>
          <a:bodyPr>
            <a:normAutofit/>
          </a:bodyPr>
          <a:lstStyle/>
          <a:p>
            <a:r>
              <a:rPr lang="vi-VN" sz="3200" b="1" dirty="0">
                <a:solidFill>
                  <a:schemeClr val="accent1">
                    <a:lumMod val="75000"/>
                  </a:schemeClr>
                </a:solidFill>
                <a:latin typeface="Times New Roman" panose="02020603050405020304" pitchFamily="18" charset="0"/>
                <a:cs typeface="Times New Roman" panose="02020603050405020304" pitchFamily="18" charset="0"/>
              </a:rPr>
              <a:t>Danh sách đơn giản</a:t>
            </a:r>
            <a:endParaRPr lang="en-VN" sz="3200" dirty="0">
              <a:latin typeface="Times New Roman" panose="02020603050405020304" pitchFamily="18" charset="0"/>
              <a:cs typeface="Times New Roman" panose="02020603050405020304" pitchFamily="18" charset="0"/>
            </a:endParaRPr>
          </a:p>
        </p:txBody>
      </p:sp>
      <p:pic>
        <p:nvPicPr>
          <p:cNvPr id="4" name="Picture 3" descr="A screenshot of a cell phone&#10;&#10;Description automatically generated">
            <a:extLst>
              <a:ext uri="{FF2B5EF4-FFF2-40B4-BE49-F238E27FC236}">
                <a16:creationId xmlns:a16="http://schemas.microsoft.com/office/drawing/2014/main" id="{64C10A3F-F1AE-BFE8-CA74-728D19EA7FBF}"/>
              </a:ext>
            </a:extLst>
          </p:cNvPr>
          <p:cNvPicPr>
            <a:picLocks noChangeAspect="1"/>
          </p:cNvPicPr>
          <p:nvPr/>
        </p:nvPicPr>
        <p:blipFill>
          <a:blip r:embed="rId2"/>
          <a:stretch>
            <a:fillRect/>
          </a:stretch>
        </p:blipFill>
        <p:spPr>
          <a:xfrm>
            <a:off x="1347676" y="2795953"/>
            <a:ext cx="9731962" cy="3696921"/>
          </a:xfrm>
          <a:prstGeom prst="rect">
            <a:avLst/>
          </a:prstGeom>
        </p:spPr>
      </p:pic>
    </p:spTree>
    <p:extLst>
      <p:ext uri="{BB962C8B-B14F-4D97-AF65-F5344CB8AC3E}">
        <p14:creationId xmlns:p14="http://schemas.microsoft.com/office/powerpoint/2010/main" val="9189663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B430-7CA8-0D42-8F1F-E59A0CC28AB9}"/>
              </a:ext>
            </a:extLst>
          </p:cNvPr>
          <p:cNvSpPr>
            <a:spLocks noGrp="1"/>
          </p:cNvSpPr>
          <p:nvPr>
            <p:ph type="title"/>
          </p:nvPr>
        </p:nvSpPr>
        <p:spPr/>
        <p:txBody>
          <a:bodyPr/>
          <a:lstStyle/>
          <a:p>
            <a:r>
              <a:rPr lang="en-US" dirty="0" err="1">
                <a:solidFill>
                  <a:schemeClr val="accent1">
                    <a:lumMod val="75000"/>
                  </a:schemeClr>
                </a:solidFill>
                <a:latin typeface="Times New Roman" panose="02020603050405020304" pitchFamily="18" charset="0"/>
                <a:cs typeface="Times New Roman" panose="02020603050405020304" pitchFamily="18" charset="0"/>
              </a:rPr>
              <a:t>Tạo</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kiểu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danh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sách</a:t>
            </a:r>
            <a:endParaRPr lang="en-VN" dirty="0"/>
          </a:p>
        </p:txBody>
      </p:sp>
      <p:sp>
        <p:nvSpPr>
          <p:cNvPr id="3" name="Content Placeholder 2">
            <a:extLst>
              <a:ext uri="{FF2B5EF4-FFF2-40B4-BE49-F238E27FC236}">
                <a16:creationId xmlns:a16="http://schemas.microsoft.com/office/drawing/2014/main" id="{E9F2337D-9E96-7039-37DE-014380DB460D}"/>
              </a:ext>
            </a:extLst>
          </p:cNvPr>
          <p:cNvSpPr>
            <a:spLocks noGrp="1"/>
          </p:cNvSpPr>
          <p:nvPr>
            <p:ph idx="1"/>
          </p:nvPr>
        </p:nvSpPr>
        <p:spPr>
          <a:xfrm>
            <a:off x="838200" y="1690688"/>
            <a:ext cx="4015154" cy="4652226"/>
          </a:xfrm>
        </p:spPr>
        <p:txBody>
          <a:bodyPr/>
          <a:lstStyle/>
          <a:p>
            <a:pPr algn="l"/>
            <a:r>
              <a:rPr lang="vi-VN" sz="3200" b="1" dirty="0">
                <a:solidFill>
                  <a:schemeClr val="accent1">
                    <a:lumMod val="75000"/>
                  </a:schemeClr>
                </a:solidFill>
                <a:latin typeface="Times New Roman" panose="02020603050405020304" pitchFamily="18" charset="0"/>
                <a:cs typeface="Times New Roman" panose="02020603050405020304" pitchFamily="18" charset="0"/>
              </a:rPr>
              <a:t>Danh sách đơn giản</a:t>
            </a:r>
          </a:p>
          <a:p>
            <a:pPr marL="0" indent="0" algn="l">
              <a:buNone/>
            </a:pPr>
            <a:r>
              <a:rPr lang="en-US" sz="3200" dirty="0" err="1">
                <a:solidFill>
                  <a:schemeClr val="accent1">
                    <a:lumMod val="75000"/>
                  </a:schemeClr>
                </a:solidFill>
                <a:latin typeface="Times New Roman" panose="02020603050405020304" pitchFamily="18" charset="0"/>
                <a:cs typeface="Times New Roman" panose="02020603050405020304" pitchFamily="18" charset="0"/>
              </a:rPr>
              <a:t>Ví</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dụ</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danh</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sách</a:t>
            </a:r>
            <a:r>
              <a:rPr lang="en-US" sz="3200" dirty="0">
                <a:solidFill>
                  <a:schemeClr val="accent1">
                    <a:lumMod val="75000"/>
                  </a:schemeClr>
                </a:solidFill>
                <a:latin typeface="Times New Roman" panose="02020603050405020304" pitchFamily="18" charset="0"/>
                <a:cs typeface="Times New Roman" panose="02020603050405020304" pitchFamily="18" charset="0"/>
              </a:rPr>
              <a:t> </a:t>
            </a:r>
            <a:r>
              <a:rPr lang="en-US" sz="3200" dirty="0" err="1">
                <a:solidFill>
                  <a:schemeClr val="accent1">
                    <a:lumMod val="75000"/>
                  </a:schemeClr>
                </a:solidFill>
                <a:latin typeface="Times New Roman" panose="02020603050405020304" pitchFamily="18" charset="0"/>
                <a:cs typeface="Times New Roman" panose="02020603050405020304" pitchFamily="18" charset="0"/>
              </a:rPr>
              <a:t>trong</a:t>
            </a:r>
            <a:r>
              <a:rPr lang="en-US" sz="3200" dirty="0">
                <a:solidFill>
                  <a:schemeClr val="accent1">
                    <a:lumMod val="75000"/>
                  </a:schemeClr>
                </a:solidFill>
                <a:latin typeface="Times New Roman" panose="02020603050405020304" pitchFamily="18" charset="0"/>
                <a:cs typeface="Times New Roman" panose="02020603050405020304" pitchFamily="18" charset="0"/>
              </a:rPr>
              <a:t> HTML:</a:t>
            </a:r>
          </a:p>
          <a:p>
            <a:endParaRPr lang="en-VN" dirty="0"/>
          </a:p>
        </p:txBody>
      </p:sp>
      <p:pic>
        <p:nvPicPr>
          <p:cNvPr id="4" name="Picture 3">
            <a:extLst>
              <a:ext uri="{FF2B5EF4-FFF2-40B4-BE49-F238E27FC236}">
                <a16:creationId xmlns:a16="http://schemas.microsoft.com/office/drawing/2014/main" id="{5BB41DE4-0A1E-2874-2F4B-8CBDDE7F023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53791" y="1507274"/>
            <a:ext cx="6896908" cy="4652226"/>
          </a:xfrm>
          <a:prstGeom prst="rect">
            <a:avLst/>
          </a:prstGeom>
          <a:noFill/>
          <a:ln>
            <a:noFill/>
          </a:ln>
        </p:spPr>
      </p:pic>
    </p:spTree>
    <p:extLst>
      <p:ext uri="{BB962C8B-B14F-4D97-AF65-F5344CB8AC3E}">
        <p14:creationId xmlns:p14="http://schemas.microsoft.com/office/powerpoint/2010/main" val="23018551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1861D-97FE-8645-3022-D6E4E9EBCC9B}"/>
              </a:ext>
            </a:extLst>
          </p:cNvPr>
          <p:cNvSpPr>
            <a:spLocks noGrp="1"/>
          </p:cNvSpPr>
          <p:nvPr>
            <p:ph type="title"/>
          </p:nvPr>
        </p:nvSpPr>
        <p:spPr/>
        <p:txBody>
          <a:bodyPr/>
          <a:lstStyle/>
          <a:p>
            <a:r>
              <a:rPr lang="en-US" dirty="0" err="1">
                <a:solidFill>
                  <a:schemeClr val="accent1">
                    <a:lumMod val="75000"/>
                  </a:schemeClr>
                </a:solidFill>
                <a:latin typeface="Times New Roman" panose="02020603050405020304" pitchFamily="18" charset="0"/>
                <a:cs typeface="Times New Roman" panose="02020603050405020304" pitchFamily="18" charset="0"/>
              </a:rPr>
              <a:t>Tạo</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kiểu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danh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sách</a:t>
            </a:r>
            <a:endParaRPr lang="en-VN" dirty="0"/>
          </a:p>
        </p:txBody>
      </p:sp>
      <p:sp>
        <p:nvSpPr>
          <p:cNvPr id="3" name="Content Placeholder 2">
            <a:extLst>
              <a:ext uri="{FF2B5EF4-FFF2-40B4-BE49-F238E27FC236}">
                <a16:creationId xmlns:a16="http://schemas.microsoft.com/office/drawing/2014/main" id="{8719D2E0-DD7E-B124-3A53-A5FF7A495AC4}"/>
              </a:ext>
            </a:extLst>
          </p:cNvPr>
          <p:cNvSpPr>
            <a:spLocks noGrp="1"/>
          </p:cNvSpPr>
          <p:nvPr>
            <p:ph idx="1"/>
          </p:nvPr>
        </p:nvSpPr>
        <p:spPr/>
        <p:txBody>
          <a:bodyPr/>
          <a:lstStyle/>
          <a:p>
            <a:r>
              <a:rPr lang="vi-VN" sz="3200" b="1" dirty="0">
                <a:solidFill>
                  <a:schemeClr val="accent1">
                    <a:lumMod val="75000"/>
                  </a:schemeClr>
                </a:solidFill>
                <a:latin typeface="Times New Roman" panose="02020603050405020304" pitchFamily="18" charset="0"/>
                <a:cs typeface="Times New Roman" panose="02020603050405020304" pitchFamily="18" charset="0"/>
              </a:rPr>
              <a:t>Danh sách đơn giản</a:t>
            </a:r>
          </a:p>
          <a:p>
            <a:pPr marL="0" indent="0">
              <a:buNone/>
            </a:pPr>
            <a:r>
              <a:rPr lang="en-US" sz="3200" dirty="0" err="1">
                <a:latin typeface="Times New Roman" panose="02020603050405020304" pitchFamily="18" charset="0"/>
                <a:cs typeface="Times New Roman" panose="02020603050405020304" pitchFamily="18" charset="0"/>
              </a:rPr>
              <a:t>Một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số</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định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dạng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mặc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định</a:t>
            </a:r>
            <a:r>
              <a:rPr lang="en-US" sz="3200" dirty="0">
                <a:latin typeface="Times New Roman" panose="02020603050405020304" pitchFamily="18" charset="0"/>
                <a:cs typeface="Times New Roman" panose="02020603050405020304" pitchFamily="18" charset="0"/>
              </a:rPr>
              <a:t>:</a:t>
            </a:r>
          </a:p>
          <a:p>
            <a:endParaRPr lang="en-VN" dirty="0"/>
          </a:p>
        </p:txBody>
      </p:sp>
      <p:pic>
        <p:nvPicPr>
          <p:cNvPr id="5" name="Picture 4" descr="A diagram of a diagram&#10;&#10;Description automatically generated">
            <a:extLst>
              <a:ext uri="{FF2B5EF4-FFF2-40B4-BE49-F238E27FC236}">
                <a16:creationId xmlns:a16="http://schemas.microsoft.com/office/drawing/2014/main" id="{FDF1ABCF-ACBB-5803-CDEF-0B77D8CC4BE5}"/>
              </a:ext>
            </a:extLst>
          </p:cNvPr>
          <p:cNvPicPr>
            <a:picLocks noChangeAspect="1"/>
          </p:cNvPicPr>
          <p:nvPr/>
        </p:nvPicPr>
        <p:blipFill>
          <a:blip r:embed="rId2"/>
          <a:stretch>
            <a:fillRect/>
          </a:stretch>
        </p:blipFill>
        <p:spPr>
          <a:xfrm>
            <a:off x="1172295" y="3429000"/>
            <a:ext cx="10039888" cy="3063875"/>
          </a:xfrm>
          <a:prstGeom prst="rect">
            <a:avLst/>
          </a:prstGeom>
        </p:spPr>
      </p:pic>
    </p:spTree>
    <p:extLst>
      <p:ext uri="{BB962C8B-B14F-4D97-AF65-F5344CB8AC3E}">
        <p14:creationId xmlns:p14="http://schemas.microsoft.com/office/powerpoint/2010/main" val="34830571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B6B7D-F24C-E903-24DA-9062CACDB784}"/>
              </a:ext>
            </a:extLst>
          </p:cNvPr>
          <p:cNvSpPr>
            <a:spLocks noGrp="1"/>
          </p:cNvSpPr>
          <p:nvPr>
            <p:ph type="title"/>
          </p:nvPr>
        </p:nvSpPr>
        <p:spPr/>
        <p:txBody>
          <a:bodyPr/>
          <a:lstStyle/>
          <a:p>
            <a:r>
              <a:rPr lang="en-US" dirty="0" err="1">
                <a:solidFill>
                  <a:schemeClr val="accent1">
                    <a:lumMod val="75000"/>
                  </a:schemeClr>
                </a:solidFill>
                <a:latin typeface="Times New Roman" panose="02020603050405020304" pitchFamily="18" charset="0"/>
                <a:cs typeface="Times New Roman" panose="02020603050405020304" pitchFamily="18" charset="0"/>
              </a:rPr>
              <a:t>Tạo</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kiểu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danh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sách</a:t>
            </a:r>
            <a:endParaRPr lang="en-VN" dirty="0"/>
          </a:p>
        </p:txBody>
      </p:sp>
      <p:sp>
        <p:nvSpPr>
          <p:cNvPr id="3" name="Content Placeholder 2">
            <a:extLst>
              <a:ext uri="{FF2B5EF4-FFF2-40B4-BE49-F238E27FC236}">
                <a16:creationId xmlns:a16="http://schemas.microsoft.com/office/drawing/2014/main" id="{D8913FAB-D1B6-4D0F-C53A-3EA7AED96E56}"/>
              </a:ext>
            </a:extLst>
          </p:cNvPr>
          <p:cNvSpPr>
            <a:spLocks noGrp="1"/>
          </p:cNvSpPr>
          <p:nvPr>
            <p:ph idx="1"/>
          </p:nvPr>
        </p:nvSpPr>
        <p:spPr>
          <a:xfrm>
            <a:off x="650631" y="1690687"/>
            <a:ext cx="7743874" cy="4802187"/>
          </a:xfrm>
        </p:spPr>
        <p:txBody>
          <a:bodyPr>
            <a:normAutofit fontScale="85000" lnSpcReduction="20000"/>
          </a:bodyPr>
          <a:lstStyle/>
          <a:p>
            <a:pPr algn="just"/>
            <a:r>
              <a:rPr lang="vi-VN" sz="3300" b="1" dirty="0">
                <a:solidFill>
                  <a:schemeClr val="accent1">
                    <a:lumMod val="75000"/>
                  </a:schemeClr>
                </a:solidFill>
                <a:latin typeface="Times New Roman" panose="02020603050405020304" pitchFamily="18" charset="0"/>
                <a:cs typeface="Times New Roman" panose="02020603050405020304" pitchFamily="18" charset="0"/>
              </a:rPr>
              <a:t>Khoảng cách danh sách</a:t>
            </a:r>
          </a:p>
          <a:p>
            <a:pPr algn="just">
              <a:buFont typeface="Wingdings" panose="05000000000000000000" pitchFamily="2" charset="2"/>
              <a:buChar char="Ø"/>
            </a:pPr>
            <a:r>
              <a:rPr lang="en-US" sz="3300" u="sng" dirty="0" err="1">
                <a:latin typeface="Times New Roman" panose="02020603050405020304" pitchFamily="18" charset="0"/>
                <a:cs typeface="Times New Roman" panose="02020603050405020304" pitchFamily="18" charset="0"/>
              </a:rPr>
              <a:t>Nguyên</a:t>
            </a:r>
            <a:r>
              <a:rPr lang="en-US" sz="3300" u="sng" dirty="0">
                <a:latin typeface="Times New Roman" panose="02020603050405020304" pitchFamily="18" charset="0"/>
                <a:cs typeface="Times New Roman" panose="02020603050405020304" pitchFamily="18" charset="0"/>
              </a:rPr>
              <a:t> </a:t>
            </a:r>
            <a:r>
              <a:rPr lang="en-US" sz="3300" u="sng" dirty="0" err="1">
                <a:latin typeface="Times New Roman" panose="02020603050405020304" pitchFamily="18" charset="0"/>
                <a:cs typeface="Times New Roman" panose="02020603050405020304" pitchFamily="18" charset="0"/>
              </a:rPr>
              <a:t>tắc</a:t>
            </a:r>
            <a:r>
              <a:rPr lang="en-US" sz="3300" u="sng" dirty="0">
                <a:latin typeface="Times New Roman" panose="02020603050405020304" pitchFamily="18" charset="0"/>
                <a:cs typeface="Times New Roman" panose="02020603050405020304" pitchFamily="18" charset="0"/>
              </a:rPr>
              <a:t> </a:t>
            </a:r>
            <a:r>
              <a:rPr lang="en-US" sz="3300" u="sng" dirty="0" err="1">
                <a:latin typeface="Times New Roman" panose="02020603050405020304" pitchFamily="18" charset="0"/>
                <a:cs typeface="Times New Roman" panose="02020603050405020304" pitchFamily="18" charset="0"/>
              </a:rPr>
              <a:t>thiết</a:t>
            </a:r>
            <a:r>
              <a:rPr lang="en-US" sz="3300" u="sng" dirty="0">
                <a:latin typeface="Times New Roman" panose="02020603050405020304" pitchFamily="18" charset="0"/>
                <a:cs typeface="Times New Roman" panose="02020603050405020304" pitchFamily="18" charset="0"/>
              </a:rPr>
              <a:t> </a:t>
            </a:r>
            <a:r>
              <a:rPr lang="en-US" sz="3300" u="sng" dirty="0" err="1">
                <a:latin typeface="Times New Roman" panose="02020603050405020304" pitchFamily="18" charset="0"/>
                <a:cs typeface="Times New Roman" panose="02020603050405020304" pitchFamily="18" charset="0"/>
              </a:rPr>
              <a:t>kế</a:t>
            </a:r>
            <a:r>
              <a:rPr lang="en-US" sz="3300" dirty="0">
                <a:latin typeface="Times New Roman" panose="02020603050405020304" pitchFamily="18" charset="0"/>
                <a:cs typeface="Times New Roman" panose="02020603050405020304" pitchFamily="18" charset="0"/>
              </a:rPr>
              <a:t>:</a:t>
            </a:r>
          </a:p>
          <a:p>
            <a:pPr lvl="1" algn="just">
              <a:buFont typeface="Arial" panose="020B0604020202020204" pitchFamily="34" charset="0"/>
              <a:buChar char="•"/>
            </a:pPr>
            <a:r>
              <a:rPr lang="vi-VN" sz="3300" b="1" dirty="0">
                <a:solidFill>
                  <a:schemeClr val="accent1">
                    <a:lumMod val="75000"/>
                  </a:schemeClr>
                </a:solidFill>
                <a:latin typeface="Times New Roman" panose="02020603050405020304" pitchFamily="18" charset="0"/>
                <a:cs typeface="Times New Roman" panose="02020603050405020304" pitchFamily="18" charset="0"/>
              </a:rPr>
              <a:t>Quy tắc đầu tiên </a:t>
            </a:r>
            <a:r>
              <a:rPr lang="vi-VN" sz="3300" b="1" i="1" dirty="0">
                <a:latin typeface="Times New Roman" panose="02020603050405020304" pitchFamily="18" charset="0"/>
                <a:cs typeface="Times New Roman" panose="02020603050405020304" pitchFamily="18" charset="0"/>
              </a:rPr>
              <a:t>đặt phông chữ trên toàn trang web và kích thước phông chữ đường cơ sở là 10px</a:t>
            </a:r>
            <a:r>
              <a:rPr lang="vi-VN" sz="3300" dirty="0">
                <a:latin typeface="Times New Roman" panose="02020603050405020304" pitchFamily="18" charset="0"/>
                <a:cs typeface="Times New Roman" panose="02020603050405020304" pitchFamily="18" charset="0"/>
              </a:rPr>
              <a:t>. Những thứ này được kế thừa bởi mọi thứ trên trang.</a:t>
            </a:r>
          </a:p>
          <a:p>
            <a:pPr lvl="1" algn="just">
              <a:buFont typeface="Arial" panose="020B0604020202020204" pitchFamily="34" charset="0"/>
              <a:buChar char="•"/>
            </a:pPr>
            <a:r>
              <a:rPr lang="vi-VN" sz="3300" b="1" dirty="0">
                <a:solidFill>
                  <a:schemeClr val="accent1">
                    <a:lumMod val="75000"/>
                  </a:schemeClr>
                </a:solidFill>
                <a:latin typeface="Times New Roman" panose="02020603050405020304" pitchFamily="18" charset="0"/>
                <a:cs typeface="Times New Roman" panose="02020603050405020304" pitchFamily="18" charset="0"/>
              </a:rPr>
              <a:t>Quy tắc 2 và 3 </a:t>
            </a:r>
            <a:r>
              <a:rPr lang="vi-VN" sz="3300" b="1" i="1" dirty="0">
                <a:latin typeface="Times New Roman" panose="02020603050405020304" pitchFamily="18" charset="0"/>
                <a:cs typeface="Times New Roman" panose="02020603050405020304" pitchFamily="18" charset="0"/>
              </a:rPr>
              <a:t>đặt kích thước phông chữ tương đối cho các tiêu đề, các loại danh sách khác nhau </a:t>
            </a:r>
            <a:r>
              <a:rPr lang="vi-VN" sz="3300" dirty="0">
                <a:latin typeface="Times New Roman" panose="02020603050405020304" pitchFamily="18" charset="0"/>
                <a:cs typeface="Times New Roman" panose="02020603050405020304" pitchFamily="18" charset="0"/>
              </a:rPr>
              <a:t>(</a:t>
            </a:r>
            <a:r>
              <a:rPr lang="vi-VN" sz="3300" i="1" dirty="0">
                <a:latin typeface="Times New Roman" panose="02020603050405020304" pitchFamily="18" charset="0"/>
                <a:cs typeface="Times New Roman" panose="02020603050405020304" pitchFamily="18" charset="0"/>
              </a:rPr>
              <a:t>phần tử con của các phần tử danh sách kế thừa các kích thước này</a:t>
            </a:r>
            <a:r>
              <a:rPr lang="vi-VN" sz="3300" dirty="0">
                <a:latin typeface="Times New Roman" panose="02020603050405020304" pitchFamily="18" charset="0"/>
                <a:cs typeface="Times New Roman" panose="02020603050405020304" pitchFamily="18" charset="0"/>
              </a:rPr>
              <a:t>) và các đoạn văn. Điều này có nghĩa là mỗi đoạn văn và danh sách sẽ có cùng kích thước phông chữ và khoảng cách trên cùng và dưới cùng, </a:t>
            </a:r>
            <a:r>
              <a:rPr lang="vi-VN" sz="3300" b="1" dirty="0">
                <a:solidFill>
                  <a:schemeClr val="accent1">
                    <a:lumMod val="75000"/>
                  </a:schemeClr>
                </a:solidFill>
                <a:latin typeface="Times New Roman" panose="02020603050405020304" pitchFamily="18" charset="0"/>
                <a:cs typeface="Times New Roman" panose="02020603050405020304" pitchFamily="18" charset="0"/>
              </a:rPr>
              <a:t>giúp tạo sự nhất quán</a:t>
            </a:r>
            <a:r>
              <a:rPr lang="vi-VN" sz="3300" dirty="0">
                <a:latin typeface="Times New Roman" panose="02020603050405020304" pitchFamily="18" charset="0"/>
                <a:cs typeface="Times New Roman" panose="02020603050405020304" pitchFamily="18" charset="0"/>
              </a:rPr>
              <a:t>.</a:t>
            </a:r>
          </a:p>
          <a:p>
            <a:endParaRPr lang="en-VN" dirty="0"/>
          </a:p>
        </p:txBody>
      </p:sp>
      <p:pic>
        <p:nvPicPr>
          <p:cNvPr id="4" name="Picture 3">
            <a:extLst>
              <a:ext uri="{FF2B5EF4-FFF2-40B4-BE49-F238E27FC236}">
                <a16:creationId xmlns:a16="http://schemas.microsoft.com/office/drawing/2014/main" id="{4A8EDCCD-9B75-2601-2FD8-26C4C40D76C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605520" y="1276130"/>
            <a:ext cx="3345179" cy="4971229"/>
          </a:xfrm>
          <a:prstGeom prst="rect">
            <a:avLst/>
          </a:prstGeom>
          <a:noFill/>
          <a:ln>
            <a:noFill/>
          </a:ln>
        </p:spPr>
      </p:pic>
    </p:spTree>
    <p:extLst>
      <p:ext uri="{BB962C8B-B14F-4D97-AF65-F5344CB8AC3E}">
        <p14:creationId xmlns:p14="http://schemas.microsoft.com/office/powerpoint/2010/main" val="13692992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F13D5-6D06-B1DD-2CA8-0A312D05D590}"/>
              </a:ext>
            </a:extLst>
          </p:cNvPr>
          <p:cNvSpPr>
            <a:spLocks noGrp="1"/>
          </p:cNvSpPr>
          <p:nvPr>
            <p:ph type="title"/>
          </p:nvPr>
        </p:nvSpPr>
        <p:spPr/>
        <p:txBody>
          <a:bodyPr/>
          <a:lstStyle/>
          <a:p>
            <a:r>
              <a:rPr lang="en-US" dirty="0" err="1">
                <a:solidFill>
                  <a:schemeClr val="accent1">
                    <a:lumMod val="75000"/>
                  </a:schemeClr>
                </a:solidFill>
                <a:latin typeface="Times New Roman" panose="02020603050405020304" pitchFamily="18" charset="0"/>
                <a:cs typeface="Times New Roman" panose="02020603050405020304" pitchFamily="18" charset="0"/>
              </a:rPr>
              <a:t>Tạo</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kiểu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danh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sách</a:t>
            </a:r>
            <a:endParaRPr lang="en-VN" dirty="0"/>
          </a:p>
        </p:txBody>
      </p:sp>
      <p:sp>
        <p:nvSpPr>
          <p:cNvPr id="3" name="Content Placeholder 2">
            <a:extLst>
              <a:ext uri="{FF2B5EF4-FFF2-40B4-BE49-F238E27FC236}">
                <a16:creationId xmlns:a16="http://schemas.microsoft.com/office/drawing/2014/main" id="{E45D5A99-1456-A25A-46EA-79661B2AC716}"/>
              </a:ext>
            </a:extLst>
          </p:cNvPr>
          <p:cNvSpPr>
            <a:spLocks noGrp="1"/>
          </p:cNvSpPr>
          <p:nvPr>
            <p:ph idx="1"/>
          </p:nvPr>
        </p:nvSpPr>
        <p:spPr>
          <a:xfrm>
            <a:off x="838200" y="1825625"/>
            <a:ext cx="7496908" cy="4667250"/>
          </a:xfrm>
        </p:spPr>
        <p:txBody>
          <a:bodyPr>
            <a:normAutofit lnSpcReduction="10000"/>
          </a:bodyPr>
          <a:lstStyle/>
          <a:p>
            <a:pPr algn="just"/>
            <a:r>
              <a:rPr lang="vi-VN" sz="2600" b="1" dirty="0">
                <a:solidFill>
                  <a:schemeClr val="accent1">
                    <a:lumMod val="75000"/>
                  </a:schemeClr>
                </a:solidFill>
                <a:latin typeface="Times New Roman" panose="02020603050405020304" pitchFamily="18" charset="0"/>
                <a:cs typeface="Times New Roman" panose="02020603050405020304" pitchFamily="18" charset="0"/>
              </a:rPr>
              <a:t>Khoảng cách danh sách</a:t>
            </a:r>
          </a:p>
          <a:p>
            <a:pPr algn="just">
              <a:buFont typeface="Wingdings" panose="05000000000000000000" pitchFamily="2" charset="2"/>
              <a:buChar char="Ø"/>
            </a:pPr>
            <a:r>
              <a:rPr lang="en-US" sz="2600" u="sng" dirty="0" err="1">
                <a:latin typeface="Times New Roman" panose="02020603050405020304" pitchFamily="18" charset="0"/>
                <a:cs typeface="Times New Roman" panose="02020603050405020304" pitchFamily="18" charset="0"/>
              </a:rPr>
              <a:t>Nguyên</a:t>
            </a:r>
            <a:r>
              <a:rPr lang="en-US" sz="2600" u="sng" dirty="0">
                <a:latin typeface="Times New Roman" panose="02020603050405020304" pitchFamily="18" charset="0"/>
                <a:cs typeface="Times New Roman" panose="02020603050405020304" pitchFamily="18" charset="0"/>
              </a:rPr>
              <a:t> </a:t>
            </a:r>
            <a:r>
              <a:rPr lang="en-US" sz="2600" u="sng" dirty="0" err="1">
                <a:latin typeface="Times New Roman" panose="02020603050405020304" pitchFamily="18" charset="0"/>
                <a:cs typeface="Times New Roman" panose="02020603050405020304" pitchFamily="18" charset="0"/>
              </a:rPr>
              <a:t>tắc</a:t>
            </a:r>
            <a:r>
              <a:rPr lang="en-US" sz="2600" u="sng" dirty="0">
                <a:latin typeface="Times New Roman" panose="02020603050405020304" pitchFamily="18" charset="0"/>
                <a:cs typeface="Times New Roman" panose="02020603050405020304" pitchFamily="18" charset="0"/>
              </a:rPr>
              <a:t> </a:t>
            </a:r>
            <a:r>
              <a:rPr lang="en-US" sz="2600" u="sng" dirty="0" err="1">
                <a:latin typeface="Times New Roman" panose="02020603050405020304" pitchFamily="18" charset="0"/>
                <a:cs typeface="Times New Roman" panose="02020603050405020304" pitchFamily="18" charset="0"/>
              </a:rPr>
              <a:t>thiết</a:t>
            </a:r>
            <a:r>
              <a:rPr lang="en-US" sz="2600" u="sng" dirty="0">
                <a:latin typeface="Times New Roman" panose="02020603050405020304" pitchFamily="18" charset="0"/>
                <a:cs typeface="Times New Roman" panose="02020603050405020304" pitchFamily="18" charset="0"/>
              </a:rPr>
              <a:t> </a:t>
            </a:r>
            <a:r>
              <a:rPr lang="en-US" sz="2600" u="sng" dirty="0" err="1">
                <a:latin typeface="Times New Roman" panose="02020603050405020304" pitchFamily="18" charset="0"/>
                <a:cs typeface="Times New Roman" panose="02020603050405020304" pitchFamily="18" charset="0"/>
              </a:rPr>
              <a:t>kế</a:t>
            </a:r>
            <a:r>
              <a:rPr lang="en-US" sz="2600" dirty="0">
                <a:latin typeface="Times New Roman" panose="02020603050405020304" pitchFamily="18" charset="0"/>
                <a:cs typeface="Times New Roman" panose="02020603050405020304" pitchFamily="18" charset="0"/>
              </a:rPr>
              <a:t>:</a:t>
            </a:r>
          </a:p>
          <a:p>
            <a:pPr lvl="1" algn="just">
              <a:buFont typeface="Arial" panose="020B0604020202020204" pitchFamily="34" charset="0"/>
              <a:buChar char="•"/>
            </a:pPr>
            <a:r>
              <a:rPr lang="vi-VN" sz="2600" b="1" dirty="0">
                <a:solidFill>
                  <a:schemeClr val="accent1">
                    <a:lumMod val="75000"/>
                  </a:schemeClr>
                </a:solidFill>
                <a:latin typeface="Times New Roman" panose="02020603050405020304" pitchFamily="18" charset="0"/>
                <a:cs typeface="Times New Roman" panose="02020603050405020304" pitchFamily="18" charset="0"/>
              </a:rPr>
              <a:t>Quy tắc 4 </a:t>
            </a:r>
            <a:r>
              <a:rPr lang="vi-VN" sz="2600" dirty="0">
                <a:latin typeface="Times New Roman" panose="02020603050405020304" pitchFamily="18" charset="0"/>
                <a:cs typeface="Times New Roman" panose="02020603050405020304" pitchFamily="18" charset="0"/>
              </a:rPr>
              <a:t>đặt </a:t>
            </a:r>
            <a:r>
              <a:rPr lang="vi-VN" sz="2600" b="1" i="1" dirty="0">
                <a:latin typeface="Times New Roman" panose="02020603050405020304" pitchFamily="18" charset="0"/>
                <a:cs typeface="Times New Roman" panose="02020603050405020304" pitchFamily="18" charset="0"/>
              </a:rPr>
              <a:t>cùng một line-height trên các đoạn văn và các mục danh sách </a:t>
            </a:r>
            <a:r>
              <a:rPr lang="vi-VN" sz="2600" dirty="0">
                <a:latin typeface="Times New Roman" panose="02020603050405020304" pitchFamily="18" charset="0"/>
                <a:cs typeface="Times New Roman" panose="02020603050405020304" pitchFamily="18" charset="0"/>
              </a:rPr>
              <a:t>- vì vậy các đoạn văn và từng mục danh sách riêng lẻ sẽ có cùng khoảng cách giữa các dòng. Điều này cũng sẽ </a:t>
            </a:r>
            <a:r>
              <a:rPr lang="vi-VN" sz="2600" b="1" dirty="0">
                <a:solidFill>
                  <a:schemeClr val="accent1">
                    <a:lumMod val="75000"/>
                  </a:schemeClr>
                </a:solidFill>
                <a:latin typeface="Times New Roman" panose="02020603050405020304" pitchFamily="18" charset="0"/>
                <a:cs typeface="Times New Roman" panose="02020603050405020304" pitchFamily="18" charset="0"/>
              </a:rPr>
              <a:t>giúp tạo sự nhất quán</a:t>
            </a:r>
            <a:r>
              <a:rPr lang="vi-VN" sz="2600" dirty="0">
                <a:latin typeface="Times New Roman" panose="02020603050405020304" pitchFamily="18" charset="0"/>
                <a:cs typeface="Times New Roman" panose="02020603050405020304" pitchFamily="18" charset="0"/>
              </a:rPr>
              <a:t>.</a:t>
            </a:r>
          </a:p>
          <a:p>
            <a:pPr lvl="1" algn="just">
              <a:buFont typeface="Arial" panose="020B0604020202020204" pitchFamily="34" charset="0"/>
              <a:buChar char="•"/>
            </a:pPr>
            <a:r>
              <a:rPr lang="vi-VN" sz="2600" b="1" dirty="0">
                <a:solidFill>
                  <a:schemeClr val="accent1">
                    <a:lumMod val="75000"/>
                  </a:schemeClr>
                </a:solidFill>
                <a:latin typeface="Times New Roman" panose="02020603050405020304" pitchFamily="18" charset="0"/>
                <a:cs typeface="Times New Roman" panose="02020603050405020304" pitchFamily="18" charset="0"/>
              </a:rPr>
              <a:t>Quy tắc 5 và 6 </a:t>
            </a:r>
            <a:r>
              <a:rPr lang="vi-VN" sz="2600" dirty="0">
                <a:latin typeface="Times New Roman" panose="02020603050405020304" pitchFamily="18" charset="0"/>
                <a:cs typeface="Times New Roman" panose="02020603050405020304" pitchFamily="18" charset="0"/>
              </a:rPr>
              <a:t>áp dụng cho danh sách mô tả. Chúng ta đặt </a:t>
            </a:r>
            <a:r>
              <a:rPr lang="vi-VN" sz="2600" b="1" i="1" dirty="0">
                <a:latin typeface="Times New Roman" panose="02020603050405020304" pitchFamily="18" charset="0"/>
                <a:cs typeface="Times New Roman" panose="02020603050405020304" pitchFamily="18" charset="0"/>
              </a:rPr>
              <a:t>cùng line-height trên các thuật ngữ và mô tả của danh sách mô tả </a:t>
            </a:r>
            <a:r>
              <a:rPr lang="vi-VN" sz="2600" dirty="0">
                <a:latin typeface="Times New Roman" panose="02020603050405020304" pitchFamily="18" charset="0"/>
                <a:cs typeface="Times New Roman" panose="02020603050405020304" pitchFamily="18" charset="0"/>
              </a:rPr>
              <a:t>như đã làm với các đoạn văn và mục danh sách. Chúng ta cũng làm cho các cụm từ mô tả có phông chữ đậm, để chúng nổi bật về mặt trực quan</a:t>
            </a:r>
            <a:r>
              <a:rPr lang="en-US" sz="2600" dirty="0">
                <a:latin typeface="Times New Roman" panose="02020603050405020304" pitchFamily="18" charset="0"/>
                <a:cs typeface="Times New Roman" panose="02020603050405020304" pitchFamily="18" charset="0"/>
              </a:rPr>
              <a:t>.</a:t>
            </a:r>
            <a:endParaRPr lang="vi-VN" sz="2600" dirty="0">
              <a:latin typeface="Times New Roman" panose="02020603050405020304" pitchFamily="18" charset="0"/>
              <a:cs typeface="Times New Roman" panose="02020603050405020304" pitchFamily="18" charset="0"/>
            </a:endParaRPr>
          </a:p>
          <a:p>
            <a:endParaRPr lang="en-VN" dirty="0"/>
          </a:p>
        </p:txBody>
      </p:sp>
      <p:pic>
        <p:nvPicPr>
          <p:cNvPr id="4" name="Picture 3">
            <a:extLst>
              <a:ext uri="{FF2B5EF4-FFF2-40B4-BE49-F238E27FC236}">
                <a16:creationId xmlns:a16="http://schemas.microsoft.com/office/drawing/2014/main" id="{1F20CB55-F21D-3047-BAB3-E6E7C2D0398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605520" y="1276130"/>
            <a:ext cx="3345179" cy="4971229"/>
          </a:xfrm>
          <a:prstGeom prst="rect">
            <a:avLst/>
          </a:prstGeom>
          <a:noFill/>
          <a:ln>
            <a:noFill/>
          </a:ln>
        </p:spPr>
      </p:pic>
    </p:spTree>
    <p:extLst>
      <p:ext uri="{BB962C8B-B14F-4D97-AF65-F5344CB8AC3E}">
        <p14:creationId xmlns:p14="http://schemas.microsoft.com/office/powerpoint/2010/main" val="1709508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E4FAE-1137-81EF-3004-1B7BFA7C1F8C}"/>
              </a:ext>
            </a:extLst>
          </p:cNvPr>
          <p:cNvSpPr>
            <a:spLocks noGrp="1"/>
          </p:cNvSpPr>
          <p:nvPr>
            <p:ph type="title"/>
          </p:nvPr>
        </p:nvSpPr>
        <p:spPr/>
        <p:txBody>
          <a:bodyPr/>
          <a:lstStyle/>
          <a:p>
            <a:r>
              <a:rPr lang="en-VN" dirty="0">
                <a:solidFill>
                  <a:schemeClr val="accent1">
                    <a:lumMod val="60000"/>
                    <a:lumOff val="40000"/>
                  </a:schemeClr>
                </a:solidFill>
                <a:latin typeface="Times New Roman" panose="02020603050405020304" pitchFamily="18" charset="0"/>
                <a:cs typeface="Times New Roman" panose="02020603050405020304" pitchFamily="18" charset="0"/>
              </a:rPr>
              <a:t>Giới thiệu:</a:t>
            </a:r>
          </a:p>
        </p:txBody>
      </p:sp>
      <p:pic>
        <p:nvPicPr>
          <p:cNvPr id="5" name="Content Placeholder 4" descr="A blue rectangular box with white text&#10;&#10;Description automatically generated">
            <a:extLst>
              <a:ext uri="{FF2B5EF4-FFF2-40B4-BE49-F238E27FC236}">
                <a16:creationId xmlns:a16="http://schemas.microsoft.com/office/drawing/2014/main" id="{FCD0587B-E5A1-A14F-1D29-6B6FEC61F689}"/>
              </a:ext>
            </a:extLst>
          </p:cNvPr>
          <p:cNvPicPr>
            <a:picLocks noGrp="1" noChangeAspect="1"/>
          </p:cNvPicPr>
          <p:nvPr>
            <p:ph idx="1"/>
          </p:nvPr>
        </p:nvPicPr>
        <p:blipFill>
          <a:blip r:embed="rId2"/>
          <a:stretch>
            <a:fillRect/>
          </a:stretch>
        </p:blipFill>
        <p:spPr>
          <a:xfrm>
            <a:off x="879339" y="1825625"/>
            <a:ext cx="10433321" cy="4351338"/>
          </a:xfrm>
        </p:spPr>
      </p:pic>
    </p:spTree>
    <p:extLst>
      <p:ext uri="{BB962C8B-B14F-4D97-AF65-F5344CB8AC3E}">
        <p14:creationId xmlns:p14="http://schemas.microsoft.com/office/powerpoint/2010/main" val="23812778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05D2A-11C5-C5D3-E1D7-40E74A4D96C7}"/>
              </a:ext>
            </a:extLst>
          </p:cNvPr>
          <p:cNvSpPr>
            <a:spLocks noGrp="1"/>
          </p:cNvSpPr>
          <p:nvPr>
            <p:ph type="title"/>
          </p:nvPr>
        </p:nvSpPr>
        <p:spPr/>
        <p:txBody>
          <a:bodyPr/>
          <a:lstStyle/>
          <a:p>
            <a:r>
              <a:rPr lang="en-US" dirty="0" err="1">
                <a:solidFill>
                  <a:schemeClr val="accent1">
                    <a:lumMod val="75000"/>
                  </a:schemeClr>
                </a:solidFill>
                <a:latin typeface="Times New Roman" panose="02020603050405020304" pitchFamily="18" charset="0"/>
                <a:cs typeface="Times New Roman" panose="02020603050405020304" pitchFamily="18" charset="0"/>
              </a:rPr>
              <a:t>Tạo</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kiểu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danh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sách</a:t>
            </a:r>
            <a:endParaRPr lang="en-VN" dirty="0"/>
          </a:p>
        </p:txBody>
      </p:sp>
      <p:sp>
        <p:nvSpPr>
          <p:cNvPr id="3" name="Content Placeholder 2">
            <a:extLst>
              <a:ext uri="{FF2B5EF4-FFF2-40B4-BE49-F238E27FC236}">
                <a16:creationId xmlns:a16="http://schemas.microsoft.com/office/drawing/2014/main" id="{2375EE61-B3FD-6265-DA0B-F1D6C0134378}"/>
              </a:ext>
            </a:extLst>
          </p:cNvPr>
          <p:cNvSpPr>
            <a:spLocks noGrp="1"/>
          </p:cNvSpPr>
          <p:nvPr>
            <p:ph idx="1"/>
          </p:nvPr>
        </p:nvSpPr>
        <p:spPr>
          <a:xfrm>
            <a:off x="509954" y="1825625"/>
            <a:ext cx="3288323" cy="4351338"/>
          </a:xfrm>
        </p:spPr>
        <p:txBody>
          <a:bodyPr/>
          <a:lstStyle/>
          <a:p>
            <a:pPr algn="l"/>
            <a:r>
              <a:rPr lang="vi-VN" sz="3200" b="1" dirty="0">
                <a:solidFill>
                  <a:schemeClr val="accent1">
                    <a:lumMod val="75000"/>
                  </a:schemeClr>
                </a:solidFill>
                <a:latin typeface="Times New Roman" panose="02020603050405020304" pitchFamily="18" charset="0"/>
                <a:cs typeface="Times New Roman" panose="02020603050405020304" pitchFamily="18" charset="0"/>
              </a:rPr>
              <a:t>Khoảng cách danh sách</a:t>
            </a:r>
          </a:p>
          <a:p>
            <a:pPr algn="l">
              <a:buFont typeface="Wingdings" panose="05000000000000000000" pitchFamily="2" charset="2"/>
              <a:buChar char="Ø"/>
            </a:pPr>
            <a:r>
              <a:rPr lang="en-US" sz="3200" u="sng" dirty="0" err="1">
                <a:latin typeface="Times New Roman" panose="02020603050405020304" pitchFamily="18" charset="0"/>
                <a:cs typeface="Times New Roman" panose="02020603050405020304" pitchFamily="18" charset="0"/>
              </a:rPr>
              <a:t>Kết</a:t>
            </a:r>
            <a:r>
              <a:rPr lang="en-US" sz="3200" u="sng" dirty="0">
                <a:latin typeface="Times New Roman" panose="02020603050405020304" pitchFamily="18" charset="0"/>
                <a:cs typeface="Times New Roman" panose="02020603050405020304" pitchFamily="18" charset="0"/>
              </a:rPr>
              <a:t> </a:t>
            </a:r>
            <a:r>
              <a:rPr lang="en-US" sz="3200" u="sng" dirty="0" err="1">
                <a:latin typeface="Times New Roman" panose="02020603050405020304" pitchFamily="18" charset="0"/>
                <a:cs typeface="Times New Roman" panose="02020603050405020304" pitchFamily="18" charset="0"/>
              </a:rPr>
              <a:t>quả</a:t>
            </a:r>
            <a:r>
              <a:rPr lang="en-US" sz="3200" u="sng" dirty="0">
                <a:latin typeface="Times New Roman" panose="02020603050405020304" pitchFamily="18" charset="0"/>
                <a:cs typeface="Times New Roman" panose="02020603050405020304" pitchFamily="18" charset="0"/>
              </a:rPr>
              <a:t> </a:t>
            </a:r>
            <a:r>
              <a:rPr lang="en-US" sz="3200" u="sng" dirty="0" err="1">
                <a:latin typeface="Times New Roman" panose="02020603050405020304" pitchFamily="18" charset="0"/>
                <a:cs typeface="Times New Roman" panose="02020603050405020304" pitchFamily="18" charset="0"/>
              </a:rPr>
              <a:t>thiết</a:t>
            </a:r>
            <a:r>
              <a:rPr lang="en-US" sz="3200" u="sng" dirty="0">
                <a:latin typeface="Times New Roman" panose="02020603050405020304" pitchFamily="18" charset="0"/>
                <a:cs typeface="Times New Roman" panose="02020603050405020304" pitchFamily="18" charset="0"/>
              </a:rPr>
              <a:t> </a:t>
            </a:r>
            <a:r>
              <a:rPr lang="en-US" sz="3200" u="sng" dirty="0" err="1">
                <a:latin typeface="Times New Roman" panose="02020603050405020304" pitchFamily="18" charset="0"/>
                <a:cs typeface="Times New Roman" panose="02020603050405020304" pitchFamily="18" charset="0"/>
              </a:rPr>
              <a:t>kế</a:t>
            </a:r>
            <a:r>
              <a:rPr lang="en-US" sz="3200" dirty="0">
                <a:latin typeface="Times New Roman" panose="02020603050405020304" pitchFamily="18" charset="0"/>
                <a:cs typeface="Times New Roman" panose="02020603050405020304" pitchFamily="18" charset="0"/>
              </a:rPr>
              <a:t>:</a:t>
            </a:r>
          </a:p>
          <a:p>
            <a:endParaRPr lang="en-VN" dirty="0"/>
          </a:p>
        </p:txBody>
      </p:sp>
      <p:pic>
        <p:nvPicPr>
          <p:cNvPr id="4" name="Picture 3">
            <a:extLst>
              <a:ext uri="{FF2B5EF4-FFF2-40B4-BE49-F238E27FC236}">
                <a16:creationId xmlns:a16="http://schemas.microsoft.com/office/drawing/2014/main" id="{21C4BA4D-3108-123F-954C-FAAE9B86A4F7}"/>
              </a:ext>
            </a:extLst>
          </p:cNvPr>
          <p:cNvPicPr>
            <a:picLocks noChangeAspect="1"/>
          </p:cNvPicPr>
          <p:nvPr/>
        </p:nvPicPr>
        <p:blipFill>
          <a:blip r:embed="rId2"/>
          <a:stretch>
            <a:fillRect/>
          </a:stretch>
        </p:blipFill>
        <p:spPr>
          <a:xfrm>
            <a:off x="3994066" y="1276131"/>
            <a:ext cx="7956634" cy="5002749"/>
          </a:xfrm>
          <a:prstGeom prst="rect">
            <a:avLst/>
          </a:prstGeom>
        </p:spPr>
      </p:pic>
    </p:spTree>
    <p:extLst>
      <p:ext uri="{BB962C8B-B14F-4D97-AF65-F5344CB8AC3E}">
        <p14:creationId xmlns:p14="http://schemas.microsoft.com/office/powerpoint/2010/main" val="32856787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60BA3-47B2-5B31-72AC-41D35B82CEA6}"/>
              </a:ext>
            </a:extLst>
          </p:cNvPr>
          <p:cNvSpPr>
            <a:spLocks noGrp="1"/>
          </p:cNvSpPr>
          <p:nvPr>
            <p:ph type="title"/>
          </p:nvPr>
        </p:nvSpPr>
        <p:spPr>
          <a:xfrm>
            <a:off x="697523" y="194408"/>
            <a:ext cx="10515600" cy="1325563"/>
          </a:xfrm>
        </p:spPr>
        <p:txBody>
          <a:bodyPr/>
          <a:lstStyle/>
          <a:p>
            <a:r>
              <a:rPr lang="en-US" dirty="0" err="1">
                <a:solidFill>
                  <a:schemeClr val="accent1">
                    <a:lumMod val="75000"/>
                  </a:schemeClr>
                </a:solidFill>
                <a:latin typeface="Times New Roman" panose="02020603050405020304" pitchFamily="18" charset="0"/>
                <a:cs typeface="Times New Roman" panose="02020603050405020304" pitchFamily="18" charset="0"/>
              </a:rPr>
              <a:t>Tạo</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kiểu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danh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sách</a:t>
            </a:r>
            <a:endParaRPr lang="en-VN" dirty="0"/>
          </a:p>
        </p:txBody>
      </p:sp>
      <p:sp>
        <p:nvSpPr>
          <p:cNvPr id="3" name="Content Placeholder 2">
            <a:extLst>
              <a:ext uri="{FF2B5EF4-FFF2-40B4-BE49-F238E27FC236}">
                <a16:creationId xmlns:a16="http://schemas.microsoft.com/office/drawing/2014/main" id="{700391AC-F056-4576-525C-32BE725EA37D}"/>
              </a:ext>
            </a:extLst>
          </p:cNvPr>
          <p:cNvSpPr>
            <a:spLocks noGrp="1"/>
          </p:cNvSpPr>
          <p:nvPr>
            <p:ph idx="1"/>
          </p:nvPr>
        </p:nvSpPr>
        <p:spPr>
          <a:xfrm>
            <a:off x="241301" y="1383823"/>
            <a:ext cx="6071576" cy="4549299"/>
          </a:xfrm>
        </p:spPr>
        <p:txBody>
          <a:bodyPr/>
          <a:lstStyle/>
          <a:p>
            <a:pPr algn="l"/>
            <a:r>
              <a:rPr lang="vi-VN" sz="3200" b="1" dirty="0">
                <a:solidFill>
                  <a:schemeClr val="accent1">
                    <a:lumMod val="75000"/>
                  </a:schemeClr>
                </a:solidFill>
                <a:latin typeface="Times New Roman" panose="02020603050405020304" pitchFamily="18" charset="0"/>
                <a:cs typeface="Times New Roman" panose="02020603050405020304" pitchFamily="18" charset="0"/>
              </a:rPr>
              <a:t>Các kiểu cụ thể</a:t>
            </a:r>
          </a:p>
          <a:p>
            <a:pPr marL="0" indent="0" algn="l">
              <a:buNone/>
            </a:pPr>
            <a:r>
              <a:rPr lang="en-US" sz="3200" dirty="0">
                <a:latin typeface="Times New Roman" panose="02020603050405020304" pitchFamily="18" charset="0"/>
                <a:cs typeface="Times New Roman" panose="02020603050405020304" pitchFamily="18" charset="0"/>
              </a:rPr>
              <a:t>M</a:t>
            </a:r>
            <a:r>
              <a:rPr lang="vi-VN" sz="3200" dirty="0">
                <a:latin typeface="Times New Roman" panose="02020603050405020304" pitchFamily="18" charset="0"/>
                <a:cs typeface="Times New Roman" panose="02020603050405020304" pitchFamily="18" charset="0"/>
              </a:rPr>
              <a:t>ột số thuộc tính dành riêng cho danh sách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trong</a:t>
            </a:r>
            <a:r>
              <a:rPr lang="en-US" sz="3200" dirty="0">
                <a:latin typeface="Times New Roman" panose="02020603050405020304" pitchFamily="18" charset="0"/>
                <a:cs typeface="Times New Roman" panose="02020603050405020304" pitchFamily="18" charset="0"/>
              </a:rPr>
              <a:t> </a:t>
            </a:r>
            <a:r>
              <a:rPr lang="vi-VN" sz="3200" b="1" dirty="0">
                <a:solidFill>
                  <a:schemeClr val="accent1">
                    <a:lumMod val="75000"/>
                  </a:schemeClr>
                </a:solidFill>
                <a:latin typeface="Times New Roman" panose="02020603050405020304" pitchFamily="18" charset="0"/>
                <a:cs typeface="Times New Roman" panose="02020603050405020304" pitchFamily="18" charset="0"/>
              </a:rPr>
              <a:t>&lt;ul&gt; </a:t>
            </a:r>
            <a:r>
              <a:rPr lang="vi-VN" sz="3200" dirty="0">
                <a:latin typeface="Times New Roman" panose="02020603050405020304" pitchFamily="18" charset="0"/>
                <a:cs typeface="Times New Roman" panose="02020603050405020304" pitchFamily="18" charset="0"/>
              </a:rPr>
              <a:t>hoặc </a:t>
            </a:r>
            <a:r>
              <a:rPr lang="vi-VN" sz="3200" b="1" dirty="0">
                <a:solidFill>
                  <a:schemeClr val="accent1">
                    <a:lumMod val="75000"/>
                  </a:schemeClr>
                </a:solidFill>
                <a:latin typeface="Times New Roman" panose="02020603050405020304" pitchFamily="18" charset="0"/>
                <a:cs typeface="Times New Roman" panose="02020603050405020304" pitchFamily="18" charset="0"/>
              </a:rPr>
              <a:t>&lt;ol&gt;</a:t>
            </a:r>
            <a:r>
              <a:rPr lang="vi-VN" sz="3200" dirty="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a:p>
            <a:endParaRPr lang="en-VN" dirty="0"/>
          </a:p>
        </p:txBody>
      </p:sp>
      <p:graphicFrame>
        <p:nvGraphicFramePr>
          <p:cNvPr id="4" name="Diagram 3">
            <a:extLst>
              <a:ext uri="{FF2B5EF4-FFF2-40B4-BE49-F238E27FC236}">
                <a16:creationId xmlns:a16="http://schemas.microsoft.com/office/drawing/2014/main" id="{EA231BF3-6415-12CF-4275-004CD8D348C8}"/>
              </a:ext>
            </a:extLst>
          </p:cNvPr>
          <p:cNvGraphicFramePr/>
          <p:nvPr>
            <p:extLst>
              <p:ext uri="{D42A27DB-BD31-4B8C-83A1-F6EECF244321}">
                <p14:modId xmlns:p14="http://schemas.microsoft.com/office/powerpoint/2010/main" val="4258027366"/>
              </p:ext>
            </p:extLst>
          </p:nvPr>
        </p:nvGraphicFramePr>
        <p:xfrm>
          <a:off x="2821939" y="2100262"/>
          <a:ext cx="9128760" cy="4747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796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CEF48-0037-B18E-CBB5-C59B526DF5DC}"/>
              </a:ext>
            </a:extLst>
          </p:cNvPr>
          <p:cNvSpPr>
            <a:spLocks noGrp="1"/>
          </p:cNvSpPr>
          <p:nvPr>
            <p:ph type="title"/>
          </p:nvPr>
        </p:nvSpPr>
        <p:spPr/>
        <p:txBody>
          <a:bodyPr/>
          <a:lstStyle/>
          <a:p>
            <a:r>
              <a:rPr lang="en-US" dirty="0" err="1">
                <a:solidFill>
                  <a:schemeClr val="accent1">
                    <a:lumMod val="75000"/>
                  </a:schemeClr>
                </a:solidFill>
                <a:latin typeface="Times New Roman" panose="02020603050405020304" pitchFamily="18" charset="0"/>
                <a:cs typeface="Times New Roman" panose="02020603050405020304" pitchFamily="18" charset="0"/>
              </a:rPr>
              <a:t>Tạo</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kiểu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danh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sách</a:t>
            </a:r>
            <a:endParaRPr lang="en-VN" dirty="0"/>
          </a:p>
        </p:txBody>
      </p:sp>
      <p:sp>
        <p:nvSpPr>
          <p:cNvPr id="3" name="Content Placeholder 2">
            <a:extLst>
              <a:ext uri="{FF2B5EF4-FFF2-40B4-BE49-F238E27FC236}">
                <a16:creationId xmlns:a16="http://schemas.microsoft.com/office/drawing/2014/main" id="{A182B510-C853-1C92-46F5-8F93C5487550}"/>
              </a:ext>
            </a:extLst>
          </p:cNvPr>
          <p:cNvSpPr>
            <a:spLocks noGrp="1"/>
          </p:cNvSpPr>
          <p:nvPr>
            <p:ph idx="1"/>
          </p:nvPr>
        </p:nvSpPr>
        <p:spPr/>
        <p:txBody>
          <a:bodyPr/>
          <a:lstStyle/>
          <a:p>
            <a:r>
              <a:rPr lang="vi-VN" sz="2800" b="1" dirty="0">
                <a:solidFill>
                  <a:schemeClr val="accent1">
                    <a:lumMod val="75000"/>
                  </a:schemeClr>
                </a:solidFill>
              </a:rPr>
              <a:t>Các kiểu cụ thể</a:t>
            </a:r>
          </a:p>
          <a:p>
            <a:r>
              <a:rPr lang="en-US" b="1" u="sng" dirty="0">
                <a:solidFill>
                  <a:schemeClr val="accent1">
                    <a:lumMod val="75000"/>
                  </a:schemeClr>
                </a:solidFill>
                <a:latin typeface="Times New Roman" panose="02020603050405020304" pitchFamily="18" charset="0"/>
                <a:cs typeface="Times New Roman" panose="02020603050405020304" pitchFamily="18" charset="0"/>
              </a:rPr>
              <a:t>Bullet styles</a:t>
            </a:r>
          </a:p>
          <a:p>
            <a:pPr marL="0" indent="0">
              <a:buNone/>
            </a:pPr>
            <a:r>
              <a:rPr lang="en-US" dirty="0" err="1">
                <a:solidFill>
                  <a:schemeClr val="accent1">
                    <a:lumMod val="75000"/>
                  </a:schemeClr>
                </a:solidFill>
                <a:latin typeface="Times New Roman" panose="02020603050405020304" pitchFamily="18" charset="0"/>
                <a:cs typeface="Times New Roman" panose="02020603050405020304" pitchFamily="18" charset="0"/>
              </a:rPr>
              <a:t>Đặt</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loại</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dấu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đầu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dòng</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sẽ</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sử</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dụng</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cho</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các</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dấu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đầu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dòng</a:t>
            </a:r>
            <a:r>
              <a:rPr lang="en-US" dirty="0">
                <a:solidFill>
                  <a:schemeClr val="accent1">
                    <a:lumMod val="75000"/>
                  </a:schemeClr>
                </a:solidFill>
                <a:latin typeface="Times New Roman" panose="02020603050405020304" pitchFamily="18" charset="0"/>
                <a:cs typeface="Times New Roman" panose="02020603050405020304" pitchFamily="18" charset="0"/>
              </a:rPr>
              <a:t>.</a:t>
            </a:r>
          </a:p>
          <a:p>
            <a:endParaRPr lang="en-VN" dirty="0"/>
          </a:p>
        </p:txBody>
      </p:sp>
      <p:pic>
        <p:nvPicPr>
          <p:cNvPr id="5" name="Picture 4" descr="A close-up of a sign&#10;&#10;Description automatically generated">
            <a:extLst>
              <a:ext uri="{FF2B5EF4-FFF2-40B4-BE49-F238E27FC236}">
                <a16:creationId xmlns:a16="http://schemas.microsoft.com/office/drawing/2014/main" id="{CC2B92C9-F633-21EA-EF57-5F6D02E5F8C3}"/>
              </a:ext>
            </a:extLst>
          </p:cNvPr>
          <p:cNvPicPr>
            <a:picLocks noChangeAspect="1"/>
          </p:cNvPicPr>
          <p:nvPr/>
        </p:nvPicPr>
        <p:blipFill>
          <a:blip r:embed="rId2"/>
          <a:stretch>
            <a:fillRect/>
          </a:stretch>
        </p:blipFill>
        <p:spPr>
          <a:xfrm>
            <a:off x="982508" y="4271120"/>
            <a:ext cx="10073727" cy="1953846"/>
          </a:xfrm>
          <a:prstGeom prst="rect">
            <a:avLst/>
          </a:prstGeom>
        </p:spPr>
      </p:pic>
    </p:spTree>
    <p:extLst>
      <p:ext uri="{BB962C8B-B14F-4D97-AF65-F5344CB8AC3E}">
        <p14:creationId xmlns:p14="http://schemas.microsoft.com/office/powerpoint/2010/main" val="14937440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BBCD7-EBA9-F7B4-EA2A-4D1C7E7E3EEB}"/>
              </a:ext>
            </a:extLst>
          </p:cNvPr>
          <p:cNvSpPr>
            <a:spLocks noGrp="1"/>
          </p:cNvSpPr>
          <p:nvPr>
            <p:ph type="title"/>
          </p:nvPr>
        </p:nvSpPr>
        <p:spPr/>
        <p:txBody>
          <a:bodyPr/>
          <a:lstStyle/>
          <a:p>
            <a:r>
              <a:rPr lang="en-US" dirty="0" err="1">
                <a:solidFill>
                  <a:schemeClr val="accent1">
                    <a:lumMod val="75000"/>
                  </a:schemeClr>
                </a:solidFill>
                <a:latin typeface="Times New Roman" panose="02020603050405020304" pitchFamily="18" charset="0"/>
                <a:cs typeface="Times New Roman" panose="02020603050405020304" pitchFamily="18" charset="0"/>
              </a:rPr>
              <a:t>Tạo</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kiểu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danh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sách</a:t>
            </a:r>
            <a:endParaRPr lang="en-VN" dirty="0"/>
          </a:p>
        </p:txBody>
      </p:sp>
      <p:sp>
        <p:nvSpPr>
          <p:cNvPr id="3" name="Content Placeholder 2">
            <a:extLst>
              <a:ext uri="{FF2B5EF4-FFF2-40B4-BE49-F238E27FC236}">
                <a16:creationId xmlns:a16="http://schemas.microsoft.com/office/drawing/2014/main" id="{310B4CA4-37CD-9016-8AC4-55418AB46168}"/>
              </a:ext>
            </a:extLst>
          </p:cNvPr>
          <p:cNvSpPr>
            <a:spLocks noGrp="1"/>
          </p:cNvSpPr>
          <p:nvPr>
            <p:ph idx="1"/>
          </p:nvPr>
        </p:nvSpPr>
        <p:spPr/>
        <p:txBody>
          <a:bodyPr/>
          <a:lstStyle/>
          <a:p>
            <a:r>
              <a:rPr lang="vi-VN" sz="3200" b="1" dirty="0">
                <a:solidFill>
                  <a:schemeClr val="accent2">
                    <a:lumMod val="60000"/>
                    <a:lumOff val="40000"/>
                  </a:schemeClr>
                </a:solidFill>
                <a:latin typeface="Times New Roman" panose="02020603050405020304" pitchFamily="18" charset="0"/>
                <a:cs typeface="Times New Roman" panose="02020603050405020304" pitchFamily="18" charset="0"/>
              </a:rPr>
              <a:t>Các kiểu cụ thể</a:t>
            </a:r>
          </a:p>
          <a:p>
            <a:r>
              <a:rPr lang="en-US" sz="3200" b="1" u="sng" dirty="0">
                <a:solidFill>
                  <a:schemeClr val="accent2">
                    <a:lumMod val="60000"/>
                    <a:lumOff val="40000"/>
                  </a:schemeClr>
                </a:solidFill>
                <a:latin typeface="Times New Roman" panose="02020603050405020304" pitchFamily="18" charset="0"/>
                <a:cs typeface="Times New Roman" panose="02020603050405020304" pitchFamily="18" charset="0"/>
              </a:rPr>
              <a:t>Bullet position</a:t>
            </a:r>
          </a:p>
          <a:p>
            <a:pPr>
              <a:buFont typeface="Wingdings" panose="05000000000000000000" pitchFamily="2" charset="2"/>
              <a:buChar char="Ø"/>
            </a:pPr>
            <a:r>
              <a:rPr lang="en-US" sz="3200" dirty="0">
                <a:solidFill>
                  <a:schemeClr val="accent2">
                    <a:lumMod val="60000"/>
                    <a:lumOff val="40000"/>
                  </a:schemeClr>
                </a:solidFill>
                <a:latin typeface="Times New Roman" panose="02020603050405020304" pitchFamily="18" charset="0"/>
                <a:cs typeface="Times New Roman" panose="02020603050405020304" pitchFamily="18" charset="0"/>
              </a:rPr>
              <a:t>C</a:t>
            </a:r>
            <a:r>
              <a:rPr lang="vi-VN" sz="3200" dirty="0">
                <a:solidFill>
                  <a:schemeClr val="accent2">
                    <a:lumMod val="60000"/>
                    <a:lumOff val="40000"/>
                  </a:schemeClr>
                </a:solidFill>
                <a:latin typeface="Times New Roman" panose="02020603050405020304" pitchFamily="18" charset="0"/>
                <a:cs typeface="Times New Roman" panose="02020603050405020304" pitchFamily="18" charset="0"/>
              </a:rPr>
              <a:t>ác dấu đầu dòng xuất hiện bên trong các mục danh sách hay bên ngoài trước khi bắt đầu mỗi mục.</a:t>
            </a:r>
            <a:endParaRPr lang="en-US" sz="3200" dirty="0">
              <a:solidFill>
                <a:schemeClr val="accent2">
                  <a:lumMod val="60000"/>
                  <a:lumOff val="4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vi-VN" sz="3200" dirty="0">
                <a:solidFill>
                  <a:schemeClr val="accent2">
                    <a:lumMod val="60000"/>
                    <a:lumOff val="40000"/>
                  </a:schemeClr>
                </a:solidFill>
                <a:latin typeface="Times New Roman" panose="02020603050405020304" pitchFamily="18" charset="0"/>
                <a:cs typeface="Times New Roman" panose="02020603050405020304" pitchFamily="18" charset="0"/>
              </a:rPr>
              <a:t>Giá trị mặc định outside</a:t>
            </a:r>
            <a:r>
              <a:rPr lang="en-US" sz="3200" dirty="0">
                <a:solidFill>
                  <a:schemeClr val="accent2">
                    <a:lumMod val="60000"/>
                    <a:lumOff val="40000"/>
                  </a:schemeClr>
                </a:solidFill>
                <a:latin typeface="Times New Roman" panose="02020603050405020304" pitchFamily="18" charset="0"/>
                <a:cs typeface="Times New Roman" panose="02020603050405020304" pitchFamily="18" charset="0"/>
              </a:rPr>
              <a:t>.</a:t>
            </a:r>
          </a:p>
          <a:p>
            <a:endParaRPr lang="en-VN" dirty="0"/>
          </a:p>
        </p:txBody>
      </p:sp>
      <p:pic>
        <p:nvPicPr>
          <p:cNvPr id="5" name="Picture 4" descr="A close-up of a computer screen&#10;&#10;Description automatically generated">
            <a:extLst>
              <a:ext uri="{FF2B5EF4-FFF2-40B4-BE49-F238E27FC236}">
                <a16:creationId xmlns:a16="http://schemas.microsoft.com/office/drawing/2014/main" id="{786C4551-37C7-223A-E5A2-A86D388B567E}"/>
              </a:ext>
            </a:extLst>
          </p:cNvPr>
          <p:cNvPicPr>
            <a:picLocks noChangeAspect="1"/>
          </p:cNvPicPr>
          <p:nvPr/>
        </p:nvPicPr>
        <p:blipFill>
          <a:blip r:embed="rId2"/>
          <a:stretch>
            <a:fillRect/>
          </a:stretch>
        </p:blipFill>
        <p:spPr>
          <a:xfrm>
            <a:off x="652213" y="4598867"/>
            <a:ext cx="10982667" cy="2030533"/>
          </a:xfrm>
          <a:prstGeom prst="rect">
            <a:avLst/>
          </a:prstGeom>
        </p:spPr>
      </p:pic>
    </p:spTree>
    <p:extLst>
      <p:ext uri="{BB962C8B-B14F-4D97-AF65-F5344CB8AC3E}">
        <p14:creationId xmlns:p14="http://schemas.microsoft.com/office/powerpoint/2010/main" val="38653667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460BF-DBE0-D028-8BD1-775567239329}"/>
              </a:ext>
            </a:extLst>
          </p:cNvPr>
          <p:cNvSpPr>
            <a:spLocks noGrp="1"/>
          </p:cNvSpPr>
          <p:nvPr>
            <p:ph type="title"/>
          </p:nvPr>
        </p:nvSpPr>
        <p:spPr/>
        <p:txBody>
          <a:bodyPr/>
          <a:lstStyle/>
          <a:p>
            <a:r>
              <a:rPr lang="en-US" dirty="0" err="1">
                <a:solidFill>
                  <a:schemeClr val="accent1">
                    <a:lumMod val="75000"/>
                  </a:schemeClr>
                </a:solidFill>
                <a:latin typeface="Times New Roman" panose="02020603050405020304" pitchFamily="18" charset="0"/>
                <a:cs typeface="Times New Roman" panose="02020603050405020304" pitchFamily="18" charset="0"/>
              </a:rPr>
              <a:t>Tạo</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kiểu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danh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sách</a:t>
            </a:r>
            <a:endParaRPr lang="en-VN" dirty="0"/>
          </a:p>
        </p:txBody>
      </p:sp>
      <p:sp>
        <p:nvSpPr>
          <p:cNvPr id="3" name="Content Placeholder 2">
            <a:extLst>
              <a:ext uri="{FF2B5EF4-FFF2-40B4-BE49-F238E27FC236}">
                <a16:creationId xmlns:a16="http://schemas.microsoft.com/office/drawing/2014/main" id="{F5F0334E-46B7-4B95-F311-ADA21178FB85}"/>
              </a:ext>
            </a:extLst>
          </p:cNvPr>
          <p:cNvSpPr>
            <a:spLocks noGrp="1"/>
          </p:cNvSpPr>
          <p:nvPr>
            <p:ph idx="1"/>
          </p:nvPr>
        </p:nvSpPr>
        <p:spPr>
          <a:xfrm>
            <a:off x="838200" y="1717211"/>
            <a:ext cx="10515600" cy="4459752"/>
          </a:xfrm>
        </p:spPr>
        <p:txBody>
          <a:bodyPr/>
          <a:lstStyle/>
          <a:p>
            <a:pPr algn="l"/>
            <a:r>
              <a:rPr lang="vi-VN" sz="3200" b="1" dirty="0">
                <a:solidFill>
                  <a:schemeClr val="accent1">
                    <a:lumMod val="75000"/>
                  </a:schemeClr>
                </a:solidFill>
                <a:latin typeface="Times New Roman" panose="02020603050405020304" pitchFamily="18" charset="0"/>
                <a:cs typeface="Times New Roman" panose="02020603050405020304" pitchFamily="18" charset="0"/>
              </a:rPr>
              <a:t>Các kiểu cụ thể</a:t>
            </a:r>
          </a:p>
          <a:p>
            <a:pPr algn="l"/>
            <a:r>
              <a:rPr lang="en-US" sz="3200" b="1" u="sng" dirty="0">
                <a:latin typeface="Times New Roman" panose="02020603050405020304" pitchFamily="18" charset="0"/>
                <a:cs typeface="Times New Roman" panose="02020603050405020304" pitchFamily="18" charset="0"/>
              </a:rPr>
              <a:t>Bullet image</a:t>
            </a:r>
          </a:p>
          <a:p>
            <a:pPr algn="l">
              <a:buFont typeface="Wingdings" panose="05000000000000000000" pitchFamily="2" charset="2"/>
              <a:buChar char="Ø"/>
            </a:pPr>
            <a:r>
              <a:rPr lang="en-US" sz="3200" dirty="0" err="1">
                <a:latin typeface="Times New Roman" panose="02020603050405020304" pitchFamily="18" charset="0"/>
                <a:cs typeface="Times New Roman" panose="02020603050405020304" pitchFamily="18" charset="0"/>
              </a:rPr>
              <a:t>Thuộc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tính</a:t>
            </a:r>
            <a:r>
              <a:rPr lang="en-US" sz="3200" dirty="0">
                <a:latin typeface="Times New Roman" panose="02020603050405020304" pitchFamily="18" charset="0"/>
                <a:cs typeface="Times New Roman" panose="02020603050405020304" pitchFamily="18" charset="0"/>
              </a:rPr>
              <a:t> </a:t>
            </a:r>
            <a:r>
              <a:rPr lang="en-US" sz="3200" b="1" dirty="0">
                <a:solidFill>
                  <a:schemeClr val="accent1">
                    <a:lumMod val="75000"/>
                  </a:schemeClr>
                </a:solidFill>
                <a:latin typeface="Times New Roman" panose="02020603050405020304" pitchFamily="18" charset="0"/>
                <a:cs typeface="Times New Roman" panose="02020603050405020304" pitchFamily="18" charset="0"/>
              </a:rPr>
              <a:t>list-style-image</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phép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dụng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hình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ảnh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tùy</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chỉnh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dấu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đầu</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dòng</a:t>
            </a:r>
            <a:r>
              <a:rPr lang="en-US" sz="3200" dirty="0">
                <a:latin typeface="Times New Roman" panose="02020603050405020304" pitchFamily="18" charset="0"/>
                <a:cs typeface="Times New Roman" panose="02020603050405020304" pitchFamily="18" charset="0"/>
              </a:rPr>
              <a:t>.</a:t>
            </a:r>
          </a:p>
          <a:p>
            <a:pPr algn="l">
              <a:buFont typeface="Wingdings" panose="05000000000000000000" pitchFamily="2" charset="2"/>
              <a:buChar char="Ø"/>
            </a:pPr>
            <a:r>
              <a:rPr lang="vi-VN" sz="3200" dirty="0">
                <a:latin typeface="Times New Roman" panose="02020603050405020304" pitchFamily="18" charset="0"/>
                <a:cs typeface="Times New Roman" panose="02020603050405020304" pitchFamily="18" charset="0"/>
              </a:rPr>
              <a:t>Tuy nhiên, tính chất này có một chút hạn chế trong việc kiểm soát vị trí, kích thước,… của các bullets.</a:t>
            </a:r>
            <a:endParaRPr lang="en-US" sz="3200" dirty="0">
              <a:latin typeface="Times New Roman" panose="02020603050405020304" pitchFamily="18" charset="0"/>
              <a:cs typeface="Times New Roman" panose="02020603050405020304" pitchFamily="18" charset="0"/>
            </a:endParaRPr>
          </a:p>
          <a:p>
            <a:pPr algn="l">
              <a:buFont typeface="Wingdings" panose="05000000000000000000" pitchFamily="2" charset="2"/>
              <a:buChar char="Ø"/>
            </a:pPr>
            <a:r>
              <a:rPr lang="vi-VN" sz="3200" dirty="0">
                <a:latin typeface="Times New Roman" panose="02020603050405020304" pitchFamily="18" charset="0"/>
                <a:cs typeface="Times New Roman" panose="02020603050405020304" pitchFamily="18" charset="0"/>
              </a:rPr>
              <a:t>Tốt hơn hết bạn nên sử dụng nhóm thuộc tính </a:t>
            </a:r>
            <a:r>
              <a:rPr lang="vi-VN" sz="3200" b="1" dirty="0">
                <a:solidFill>
                  <a:schemeClr val="accent1">
                    <a:lumMod val="75000"/>
                  </a:schemeClr>
                </a:solidFill>
                <a:latin typeface="Times New Roman" panose="02020603050405020304" pitchFamily="18" charset="0"/>
                <a:cs typeface="Times New Roman" panose="02020603050405020304" pitchFamily="18" charset="0"/>
              </a:rPr>
              <a:t>background</a:t>
            </a:r>
            <a:r>
              <a:rPr lang="vi-VN" sz="3200" dirty="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a:p>
            <a:endParaRPr lang="en-VN" dirty="0"/>
          </a:p>
        </p:txBody>
      </p:sp>
      <p:pic>
        <p:nvPicPr>
          <p:cNvPr id="4" name="Picture 3">
            <a:extLst>
              <a:ext uri="{FF2B5EF4-FFF2-40B4-BE49-F238E27FC236}">
                <a16:creationId xmlns:a16="http://schemas.microsoft.com/office/drawing/2014/main" id="{CB2A35B4-571F-535B-D519-B652239B1DE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521015" y="5351809"/>
            <a:ext cx="4341761" cy="1479868"/>
          </a:xfrm>
          <a:prstGeom prst="rect">
            <a:avLst/>
          </a:prstGeom>
          <a:noFill/>
          <a:ln>
            <a:noFill/>
          </a:ln>
        </p:spPr>
      </p:pic>
    </p:spTree>
    <p:extLst>
      <p:ext uri="{BB962C8B-B14F-4D97-AF65-F5344CB8AC3E}">
        <p14:creationId xmlns:p14="http://schemas.microsoft.com/office/powerpoint/2010/main" val="510453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AC90E-3414-0E6B-16FD-C3BA89638477}"/>
              </a:ext>
            </a:extLst>
          </p:cNvPr>
          <p:cNvSpPr>
            <a:spLocks noGrp="1"/>
          </p:cNvSpPr>
          <p:nvPr>
            <p:ph type="title"/>
          </p:nvPr>
        </p:nvSpPr>
        <p:spPr/>
        <p:txBody>
          <a:bodyPr/>
          <a:lstStyle/>
          <a:p>
            <a:r>
              <a:rPr lang="en-US" dirty="0" err="1">
                <a:solidFill>
                  <a:schemeClr val="accent1">
                    <a:lumMod val="75000"/>
                  </a:schemeClr>
                </a:solidFill>
                <a:latin typeface="Times New Roman" panose="02020603050405020304" pitchFamily="18" charset="0"/>
                <a:cs typeface="Times New Roman" panose="02020603050405020304" pitchFamily="18" charset="0"/>
              </a:rPr>
              <a:t>Tạo</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kiểu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danh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sách</a:t>
            </a:r>
            <a:endParaRPr lang="en-VN" dirty="0"/>
          </a:p>
        </p:txBody>
      </p:sp>
      <p:sp>
        <p:nvSpPr>
          <p:cNvPr id="3" name="Content Placeholder 2">
            <a:extLst>
              <a:ext uri="{FF2B5EF4-FFF2-40B4-BE49-F238E27FC236}">
                <a16:creationId xmlns:a16="http://schemas.microsoft.com/office/drawing/2014/main" id="{64E55814-A847-35FC-317A-A55ED086B2FA}"/>
              </a:ext>
            </a:extLst>
          </p:cNvPr>
          <p:cNvSpPr>
            <a:spLocks noGrp="1"/>
          </p:cNvSpPr>
          <p:nvPr>
            <p:ph idx="1"/>
          </p:nvPr>
        </p:nvSpPr>
        <p:spPr>
          <a:xfrm>
            <a:off x="556846" y="1664785"/>
            <a:ext cx="6477000" cy="4542583"/>
          </a:xfrm>
        </p:spPr>
        <p:txBody>
          <a:bodyPr>
            <a:normAutofit fontScale="92500"/>
          </a:bodyPr>
          <a:lstStyle/>
          <a:p>
            <a:pPr algn="just"/>
            <a:r>
              <a:rPr lang="vi-VN" sz="2800" b="1" dirty="0">
                <a:solidFill>
                  <a:schemeClr val="accent1">
                    <a:lumMod val="75000"/>
                  </a:schemeClr>
                </a:solidFill>
                <a:latin typeface="Times New Roman" panose="02020603050405020304" pitchFamily="18" charset="0"/>
                <a:cs typeface="Times New Roman" panose="02020603050405020304" pitchFamily="18" charset="0"/>
              </a:rPr>
              <a:t>Các kiểu cụ thể</a:t>
            </a:r>
          </a:p>
          <a:p>
            <a:pPr algn="just"/>
            <a:r>
              <a:rPr lang="en-US" b="1" u="sng" dirty="0">
                <a:latin typeface="Times New Roman" panose="02020603050405020304" pitchFamily="18" charset="0"/>
                <a:cs typeface="Times New Roman" panose="02020603050405020304" pitchFamily="18" charset="0"/>
              </a:rPr>
              <a:t>Bullet image</a:t>
            </a:r>
          </a:p>
          <a:p>
            <a:pPr algn="just">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Đặt </a:t>
            </a:r>
            <a:r>
              <a:rPr lang="vi-VN" b="1" dirty="0">
                <a:solidFill>
                  <a:schemeClr val="accent1">
                    <a:lumMod val="75000"/>
                  </a:schemeClr>
                </a:solidFill>
                <a:latin typeface="Times New Roman" panose="02020603050405020304" pitchFamily="18" charset="0"/>
                <a:cs typeface="Times New Roman" panose="02020603050405020304" pitchFamily="18" charset="0"/>
              </a:rPr>
              <a:t>padding-left</a:t>
            </a:r>
            <a:r>
              <a:rPr lang="vi-VN" dirty="0">
                <a:latin typeface="Times New Roman" panose="02020603050405020304" pitchFamily="18" charset="0"/>
                <a:cs typeface="Times New Roman" panose="02020603050405020304" pitchFamily="18" charset="0"/>
              </a:rPr>
              <a:t> của &lt;ul&gt; từ 40px mặc định xuống 20px,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tương tự </a:t>
            </a:r>
            <a:r>
              <a:rPr lang="en-US" dirty="0" err="1">
                <a:latin typeface="Times New Roman" panose="02020603050405020304" pitchFamily="18" charset="0"/>
                <a:cs typeface="Times New Roman" panose="02020603050405020304" pitchFamily="18" charset="0"/>
              </a:rPr>
              <a:t>cho</a:t>
            </a:r>
            <a:r>
              <a:rPr lang="vi-VN" dirty="0">
                <a:latin typeface="Times New Roman" panose="02020603050405020304" pitchFamily="18" charset="0"/>
                <a:cs typeface="Times New Roman" panose="02020603050405020304" pitchFamily="18" charset="0"/>
              </a:rPr>
              <a:t> các mục trong danh sách. Nếu không làm điều này, các hình nền sẽ chồng lên mục danh sách.</a:t>
            </a:r>
          </a:p>
          <a:p>
            <a:pPr algn="just">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Đặt </a:t>
            </a:r>
            <a:r>
              <a:rPr lang="vi-VN" b="1" dirty="0">
                <a:solidFill>
                  <a:schemeClr val="accent1">
                    <a:lumMod val="75000"/>
                  </a:schemeClr>
                </a:solidFill>
                <a:latin typeface="Times New Roman" panose="02020603050405020304" pitchFamily="18" charset="0"/>
                <a:cs typeface="Times New Roman" panose="02020603050405020304" pitchFamily="18" charset="0"/>
              </a:rPr>
              <a:t>list-style-type</a:t>
            </a:r>
            <a:r>
              <a:rPr lang="vi-VN" dirty="0">
                <a:latin typeface="Times New Roman" panose="02020603050405020304" pitchFamily="18" charset="0"/>
                <a:cs typeface="Times New Roman" panose="02020603050405020304" pitchFamily="18" charset="0"/>
              </a:rPr>
              <a:t> thành none, để không có dấu đầu dòng nào xuất hiện theo mặc định. Thay vào đó, chúng </a:t>
            </a:r>
            <a:r>
              <a:rPr lang="en-US" dirty="0">
                <a:latin typeface="Times New Roman" panose="02020603050405020304" pitchFamily="18" charset="0"/>
                <a:cs typeface="Times New Roman" panose="02020603050405020304" pitchFamily="18" charset="0"/>
              </a:rPr>
              <a:t>ta</a:t>
            </a:r>
            <a:r>
              <a:rPr lang="vi-VN" dirty="0">
                <a:latin typeface="Times New Roman" panose="02020603050405020304" pitchFamily="18" charset="0"/>
                <a:cs typeface="Times New Roman" panose="02020603050405020304" pitchFamily="18" charset="0"/>
              </a:rPr>
              <a:t> sẽ sử dụng các thuộc tính </a:t>
            </a:r>
            <a:r>
              <a:rPr lang="vi-VN" b="1" dirty="0">
                <a:solidFill>
                  <a:schemeClr val="accent1">
                    <a:lumMod val="75000"/>
                  </a:schemeClr>
                </a:solidFill>
                <a:latin typeface="Times New Roman" panose="02020603050405020304" pitchFamily="18" charset="0"/>
                <a:cs typeface="Times New Roman" panose="02020603050405020304" pitchFamily="18" charset="0"/>
              </a:rPr>
              <a:t>background</a:t>
            </a:r>
            <a:r>
              <a:rPr lang="vi-VN" dirty="0">
                <a:latin typeface="Times New Roman" panose="02020603050405020304" pitchFamily="18" charset="0"/>
                <a:cs typeface="Times New Roman" panose="02020603050405020304" pitchFamily="18" charset="0"/>
              </a:rPr>
              <a:t> để xử lý các </a:t>
            </a:r>
            <a:r>
              <a:rPr lang="vi-VN" b="1" dirty="0">
                <a:solidFill>
                  <a:schemeClr val="accent1">
                    <a:lumMod val="75000"/>
                  </a:schemeClr>
                </a:solidFill>
                <a:latin typeface="Times New Roman" panose="02020603050405020304" pitchFamily="18" charset="0"/>
                <a:cs typeface="Times New Roman" panose="02020603050405020304" pitchFamily="18" charset="0"/>
              </a:rPr>
              <a:t>bullet</a:t>
            </a:r>
            <a:r>
              <a:rPr lang="vi-VN" dirty="0">
                <a:latin typeface="Times New Roman" panose="02020603050405020304" pitchFamily="18" charset="0"/>
                <a:cs typeface="Times New Roman" panose="02020603050405020304" pitchFamily="18" charset="0"/>
              </a:rPr>
              <a:t>.</a:t>
            </a:r>
          </a:p>
          <a:p>
            <a:endParaRPr lang="en-VN" dirty="0"/>
          </a:p>
        </p:txBody>
      </p:sp>
      <p:pic>
        <p:nvPicPr>
          <p:cNvPr id="4" name="Picture 3">
            <a:extLst>
              <a:ext uri="{FF2B5EF4-FFF2-40B4-BE49-F238E27FC236}">
                <a16:creationId xmlns:a16="http://schemas.microsoft.com/office/drawing/2014/main" id="{5BE3CAE0-D69B-D2B8-42B1-F5B7FA2C17C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54866" y="1564785"/>
            <a:ext cx="4695833" cy="4306060"/>
          </a:xfrm>
          <a:prstGeom prst="rect">
            <a:avLst/>
          </a:prstGeom>
          <a:noFill/>
          <a:ln>
            <a:noFill/>
          </a:ln>
        </p:spPr>
      </p:pic>
    </p:spTree>
    <p:extLst>
      <p:ext uri="{BB962C8B-B14F-4D97-AF65-F5344CB8AC3E}">
        <p14:creationId xmlns:p14="http://schemas.microsoft.com/office/powerpoint/2010/main" val="21754689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274F5-253F-390F-B49E-B667FFAC0A4A}"/>
              </a:ext>
            </a:extLst>
          </p:cNvPr>
          <p:cNvSpPr>
            <a:spLocks noGrp="1"/>
          </p:cNvSpPr>
          <p:nvPr>
            <p:ph type="title"/>
          </p:nvPr>
        </p:nvSpPr>
        <p:spPr/>
        <p:txBody>
          <a:bodyPr/>
          <a:lstStyle/>
          <a:p>
            <a:r>
              <a:rPr lang="en-US" dirty="0" err="1">
                <a:solidFill>
                  <a:schemeClr val="accent1">
                    <a:lumMod val="75000"/>
                  </a:schemeClr>
                </a:solidFill>
                <a:latin typeface="Times New Roman" panose="02020603050405020304" pitchFamily="18" charset="0"/>
                <a:cs typeface="Times New Roman" panose="02020603050405020304" pitchFamily="18" charset="0"/>
              </a:rPr>
              <a:t>Tạo</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kiểu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danh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sách</a:t>
            </a:r>
            <a:endParaRPr lang="en-VN" dirty="0"/>
          </a:p>
        </p:txBody>
      </p:sp>
      <p:sp>
        <p:nvSpPr>
          <p:cNvPr id="3" name="Content Placeholder 2">
            <a:extLst>
              <a:ext uri="{FF2B5EF4-FFF2-40B4-BE49-F238E27FC236}">
                <a16:creationId xmlns:a16="http://schemas.microsoft.com/office/drawing/2014/main" id="{CF9819C7-8536-B457-BEA4-C75083A78929}"/>
              </a:ext>
            </a:extLst>
          </p:cNvPr>
          <p:cNvSpPr>
            <a:spLocks noGrp="1"/>
          </p:cNvSpPr>
          <p:nvPr>
            <p:ph idx="1"/>
          </p:nvPr>
        </p:nvSpPr>
        <p:spPr>
          <a:xfrm>
            <a:off x="633046" y="1564785"/>
            <a:ext cx="6621820" cy="4928090"/>
          </a:xfrm>
        </p:spPr>
        <p:txBody>
          <a:bodyPr>
            <a:normAutofit fontScale="92500" lnSpcReduction="10000"/>
          </a:bodyPr>
          <a:lstStyle/>
          <a:p>
            <a:pPr algn="just"/>
            <a:r>
              <a:rPr lang="vi-VN" sz="2800" b="1" dirty="0">
                <a:solidFill>
                  <a:schemeClr val="accent1">
                    <a:lumMod val="75000"/>
                  </a:schemeClr>
                </a:solidFill>
              </a:rPr>
              <a:t>Các kiểu cụ thể</a:t>
            </a:r>
          </a:p>
          <a:p>
            <a:pPr algn="just"/>
            <a:r>
              <a:rPr lang="en-US" b="1" u="sng" dirty="0"/>
              <a:t>Bullet image</a:t>
            </a:r>
          </a:p>
          <a:p>
            <a:pPr algn="just">
              <a:buFont typeface="Wingdings" panose="05000000000000000000" pitchFamily="2" charset="2"/>
              <a:buChar char="Ø"/>
            </a:pPr>
            <a:r>
              <a:rPr lang="en-US" dirty="0"/>
              <a:t>C</a:t>
            </a:r>
            <a:r>
              <a:rPr lang="vi-VN" dirty="0"/>
              <a:t>hèn dấu đầu dòng vào mục danh sách</a:t>
            </a:r>
            <a:r>
              <a:rPr lang="en-US" dirty="0"/>
              <a:t>:</a:t>
            </a:r>
            <a:endParaRPr lang="vi-VN" dirty="0"/>
          </a:p>
          <a:p>
            <a:pPr lvl="1" algn="just"/>
            <a:r>
              <a:rPr lang="vi-VN" sz="2200" b="1" dirty="0">
                <a:solidFill>
                  <a:schemeClr val="accent1">
                    <a:lumMod val="75000"/>
                  </a:schemeClr>
                </a:solidFill>
              </a:rPr>
              <a:t>background-image</a:t>
            </a:r>
            <a:r>
              <a:rPr lang="vi-VN" sz="2200" dirty="0"/>
              <a:t>: Đường dẫn tham chiếu đến tệp hình ảnh.</a:t>
            </a:r>
          </a:p>
          <a:p>
            <a:pPr lvl="1" algn="just"/>
            <a:r>
              <a:rPr lang="vi-VN" sz="2200" b="1" dirty="0">
                <a:solidFill>
                  <a:schemeClr val="accent1">
                    <a:lumMod val="75000"/>
                  </a:schemeClr>
                </a:solidFill>
              </a:rPr>
              <a:t>background-position</a:t>
            </a:r>
            <a:r>
              <a:rPr lang="vi-VN" sz="2200" dirty="0"/>
              <a:t>: Xác định vị trí hình ảnh sẽ xuất hiện trong nền của phần tử đã chọn </a:t>
            </a:r>
            <a:r>
              <a:rPr lang="en-US" sz="2200" dirty="0"/>
              <a:t>(</a:t>
            </a:r>
            <a:r>
              <a:rPr lang="vi-VN" sz="2200" i="1" dirty="0"/>
              <a:t>0 0, có nghĩa là ở phía trên cùng bên trái</a:t>
            </a:r>
            <a:r>
              <a:rPr lang="en-US" sz="2200" dirty="0"/>
              <a:t>).</a:t>
            </a:r>
            <a:endParaRPr lang="vi-VN" sz="2200" dirty="0"/>
          </a:p>
          <a:p>
            <a:pPr lvl="1" algn="just"/>
            <a:r>
              <a:rPr lang="vi-VN" sz="2200" b="1" dirty="0">
                <a:solidFill>
                  <a:schemeClr val="accent1">
                    <a:lumMod val="75000"/>
                  </a:schemeClr>
                </a:solidFill>
              </a:rPr>
              <a:t>background-size</a:t>
            </a:r>
            <a:r>
              <a:rPr lang="vi-VN" sz="2200" dirty="0"/>
              <a:t>: </a:t>
            </a:r>
            <a:r>
              <a:rPr lang="en-US" sz="2200" dirty="0"/>
              <a:t>K</a:t>
            </a:r>
            <a:r>
              <a:rPr lang="vi-VN" sz="2200" dirty="0"/>
              <a:t>ích thước của hình nền. Lý tưởng nhất là các dấu đầu dòng có cùng kích thước với các mục trong danh sách</a:t>
            </a:r>
            <a:r>
              <a:rPr lang="en-US" sz="2200" dirty="0"/>
              <a:t>.</a:t>
            </a:r>
          </a:p>
          <a:p>
            <a:pPr lvl="1" algn="just"/>
            <a:r>
              <a:rPr lang="vi-VN" sz="2200" b="1" dirty="0">
                <a:solidFill>
                  <a:schemeClr val="accent1">
                    <a:lumMod val="75000"/>
                  </a:schemeClr>
                </a:solidFill>
              </a:rPr>
              <a:t>background-repeat</a:t>
            </a:r>
            <a:r>
              <a:rPr lang="vi-VN" sz="2200" dirty="0"/>
              <a:t>: Theo mặc định, hình nền lặp lại cho đến khi lấp đầy không gian nền có sẵn. </a:t>
            </a:r>
            <a:r>
              <a:rPr lang="en-US" sz="2200" dirty="0" err="1"/>
              <a:t>Chỉ</a:t>
            </a:r>
            <a:r>
              <a:rPr lang="en-US" sz="2200" dirty="0"/>
              <a:t> </a:t>
            </a:r>
            <a:r>
              <a:rPr lang="en-US" sz="2200" dirty="0" err="1"/>
              <a:t>cần</a:t>
            </a:r>
            <a:r>
              <a:rPr lang="en-US" sz="2200" dirty="0"/>
              <a:t> </a:t>
            </a:r>
            <a:r>
              <a:rPr lang="vi-VN" sz="2200" dirty="0"/>
              <a:t>một bản sao của hình ảnh được chèn trong mỗi trường hợp.</a:t>
            </a:r>
          </a:p>
          <a:p>
            <a:endParaRPr lang="en-VN" dirty="0"/>
          </a:p>
        </p:txBody>
      </p:sp>
      <p:pic>
        <p:nvPicPr>
          <p:cNvPr id="4" name="Picture 3">
            <a:extLst>
              <a:ext uri="{FF2B5EF4-FFF2-40B4-BE49-F238E27FC236}">
                <a16:creationId xmlns:a16="http://schemas.microsoft.com/office/drawing/2014/main" id="{3A2D2F42-4434-87D1-C48B-351DD911A6A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377961" y="1564785"/>
            <a:ext cx="4695833" cy="4306060"/>
          </a:xfrm>
          <a:prstGeom prst="rect">
            <a:avLst/>
          </a:prstGeom>
          <a:noFill/>
          <a:ln>
            <a:noFill/>
          </a:ln>
        </p:spPr>
      </p:pic>
    </p:spTree>
    <p:extLst>
      <p:ext uri="{BB962C8B-B14F-4D97-AF65-F5344CB8AC3E}">
        <p14:creationId xmlns:p14="http://schemas.microsoft.com/office/powerpoint/2010/main" val="20741045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73439-0900-B2B0-DA4A-FCC0DEB3266B}"/>
              </a:ext>
            </a:extLst>
          </p:cNvPr>
          <p:cNvSpPr>
            <a:spLocks noGrp="1"/>
          </p:cNvSpPr>
          <p:nvPr>
            <p:ph type="title"/>
          </p:nvPr>
        </p:nvSpPr>
        <p:spPr/>
        <p:txBody>
          <a:bodyPr/>
          <a:lstStyle/>
          <a:p>
            <a:r>
              <a:rPr lang="en-US" dirty="0" err="1">
                <a:solidFill>
                  <a:schemeClr val="accent1">
                    <a:lumMod val="75000"/>
                  </a:schemeClr>
                </a:solidFill>
                <a:latin typeface="Times New Roman" panose="02020603050405020304" pitchFamily="18" charset="0"/>
                <a:cs typeface="Times New Roman" panose="02020603050405020304" pitchFamily="18" charset="0"/>
              </a:rPr>
              <a:t>Tạo</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kiểu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danh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sách</a:t>
            </a:r>
            <a:endParaRPr lang="en-VN" dirty="0"/>
          </a:p>
        </p:txBody>
      </p:sp>
      <p:sp>
        <p:nvSpPr>
          <p:cNvPr id="3" name="Content Placeholder 2">
            <a:extLst>
              <a:ext uri="{FF2B5EF4-FFF2-40B4-BE49-F238E27FC236}">
                <a16:creationId xmlns:a16="http://schemas.microsoft.com/office/drawing/2014/main" id="{6B8BEC7E-CD4D-A4A5-4A52-564A37E544CC}"/>
              </a:ext>
            </a:extLst>
          </p:cNvPr>
          <p:cNvSpPr>
            <a:spLocks noGrp="1"/>
          </p:cNvSpPr>
          <p:nvPr>
            <p:ph idx="1"/>
          </p:nvPr>
        </p:nvSpPr>
        <p:spPr/>
        <p:txBody>
          <a:bodyPr/>
          <a:lstStyle/>
          <a:p>
            <a:r>
              <a:rPr lang="vi-VN" sz="2800" b="1" dirty="0">
                <a:solidFill>
                  <a:schemeClr val="accent1">
                    <a:lumMod val="75000"/>
                  </a:schemeClr>
                </a:solidFill>
                <a:latin typeface="Times New Roman" panose="02020603050405020304" pitchFamily="18" charset="0"/>
                <a:cs typeface="Times New Roman" panose="02020603050405020304" pitchFamily="18" charset="0"/>
              </a:rPr>
              <a:t>Các kiểu cụ thể</a:t>
            </a:r>
          </a:p>
          <a:p>
            <a:r>
              <a:rPr lang="en-US" b="1" u="sng" dirty="0">
                <a:latin typeface="Times New Roman" panose="02020603050405020304" pitchFamily="18" charset="0"/>
                <a:cs typeface="Times New Roman" panose="02020603050405020304" pitchFamily="18" charset="0"/>
              </a:rPr>
              <a:t>Bullet image</a:t>
            </a:r>
          </a:p>
          <a:p>
            <a:endParaRPr lang="en-VN" dirty="0"/>
          </a:p>
        </p:txBody>
      </p:sp>
      <p:pic>
        <p:nvPicPr>
          <p:cNvPr id="4" name="Picture 3">
            <a:extLst>
              <a:ext uri="{FF2B5EF4-FFF2-40B4-BE49-F238E27FC236}">
                <a16:creationId xmlns:a16="http://schemas.microsoft.com/office/drawing/2014/main" id="{2EC8DDE2-0617-27A0-3341-FB40C910F71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01853" y="2869523"/>
            <a:ext cx="2359025" cy="2032717"/>
          </a:xfrm>
          <a:prstGeom prst="rect">
            <a:avLst/>
          </a:prstGeom>
          <a:noFill/>
          <a:ln>
            <a:noFill/>
          </a:ln>
        </p:spPr>
      </p:pic>
      <p:sp>
        <p:nvSpPr>
          <p:cNvPr id="5" name="Arrow: Right 6">
            <a:extLst>
              <a:ext uri="{FF2B5EF4-FFF2-40B4-BE49-F238E27FC236}">
                <a16:creationId xmlns:a16="http://schemas.microsoft.com/office/drawing/2014/main" id="{09A8D717-DFD0-57FA-F504-DD167AE8F227}"/>
              </a:ext>
            </a:extLst>
          </p:cNvPr>
          <p:cNvSpPr/>
          <p:nvPr/>
        </p:nvSpPr>
        <p:spPr>
          <a:xfrm flipH="1">
            <a:off x="4724712" y="3581081"/>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54C45D5D-5490-4625-765E-15F0B2E7660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50626" y="1732851"/>
            <a:ext cx="4695833" cy="4306060"/>
          </a:xfrm>
          <a:prstGeom prst="rect">
            <a:avLst/>
          </a:prstGeom>
          <a:noFill/>
          <a:ln>
            <a:noFill/>
          </a:ln>
        </p:spPr>
      </p:pic>
    </p:spTree>
    <p:extLst>
      <p:ext uri="{BB962C8B-B14F-4D97-AF65-F5344CB8AC3E}">
        <p14:creationId xmlns:p14="http://schemas.microsoft.com/office/powerpoint/2010/main" val="26968672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DB95F-8636-9725-8DE6-8EAC213CBB65}"/>
              </a:ext>
            </a:extLst>
          </p:cNvPr>
          <p:cNvSpPr>
            <a:spLocks noGrp="1"/>
          </p:cNvSpPr>
          <p:nvPr>
            <p:ph type="title"/>
          </p:nvPr>
        </p:nvSpPr>
        <p:spPr/>
        <p:txBody>
          <a:bodyPr/>
          <a:lstStyle/>
          <a:p>
            <a:r>
              <a:rPr lang="en-US" dirty="0" err="1">
                <a:solidFill>
                  <a:schemeClr val="accent1">
                    <a:lumMod val="75000"/>
                  </a:schemeClr>
                </a:solidFill>
                <a:latin typeface="Times New Roman" panose="02020603050405020304" pitchFamily="18" charset="0"/>
                <a:cs typeface="Times New Roman" panose="02020603050405020304" pitchFamily="18" charset="0"/>
              </a:rPr>
              <a:t>Tạo</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kiểu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danh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sách</a:t>
            </a:r>
            <a:endParaRPr lang="en-VN" dirty="0"/>
          </a:p>
        </p:txBody>
      </p:sp>
      <p:sp>
        <p:nvSpPr>
          <p:cNvPr id="3" name="Content Placeholder 2">
            <a:extLst>
              <a:ext uri="{FF2B5EF4-FFF2-40B4-BE49-F238E27FC236}">
                <a16:creationId xmlns:a16="http://schemas.microsoft.com/office/drawing/2014/main" id="{62346352-BD02-78E2-F1B2-12F6F26C3A4B}"/>
              </a:ext>
            </a:extLst>
          </p:cNvPr>
          <p:cNvSpPr>
            <a:spLocks noGrp="1"/>
          </p:cNvSpPr>
          <p:nvPr>
            <p:ph idx="1"/>
          </p:nvPr>
        </p:nvSpPr>
        <p:spPr/>
        <p:txBody>
          <a:bodyPr/>
          <a:lstStyle/>
          <a:p>
            <a:pPr algn="just"/>
            <a:r>
              <a:rPr lang="vi-VN" sz="3200" b="1" dirty="0">
                <a:solidFill>
                  <a:schemeClr val="accent1">
                    <a:lumMod val="75000"/>
                  </a:schemeClr>
                </a:solidFill>
                <a:latin typeface="Times New Roman" panose="02020603050405020304" pitchFamily="18" charset="0"/>
                <a:cs typeface="Times New Roman" panose="02020603050405020304" pitchFamily="18" charset="0"/>
              </a:rPr>
              <a:t>Các kiểu cụ thể</a:t>
            </a:r>
          </a:p>
          <a:p>
            <a:pPr marL="0" indent="0" algn="just">
              <a:buNone/>
            </a:pPr>
            <a:r>
              <a:rPr lang="en-US" sz="3200" b="1" u="sng" dirty="0">
                <a:latin typeface="Times New Roman" panose="02020603050405020304" pitchFamily="18" charset="0"/>
                <a:cs typeface="Times New Roman" panose="02020603050405020304" pitchFamily="18" charset="0"/>
              </a:rPr>
              <a:t>list-style shorthand</a:t>
            </a:r>
          </a:p>
          <a:p>
            <a:pPr algn="just">
              <a:buFont typeface="Wingdings" panose="05000000000000000000" pitchFamily="2" charset="2"/>
              <a:buChar char="Ø"/>
            </a:pPr>
            <a:r>
              <a:rPr lang="vi-VN" sz="3200" dirty="0">
                <a:latin typeface="Times New Roman" panose="02020603050405020304" pitchFamily="18" charset="0"/>
                <a:cs typeface="Times New Roman" panose="02020603050405020304" pitchFamily="18" charset="0"/>
              </a:rPr>
              <a:t>Tất cả ba thuộc tính được đề cập ở trên đều có thể được thiết lập bằng một thuộc tính viết tắt duy nhất, </a:t>
            </a:r>
            <a:r>
              <a:rPr lang="vi-VN" sz="3200" b="1" dirty="0">
                <a:solidFill>
                  <a:schemeClr val="accent1">
                    <a:lumMod val="75000"/>
                  </a:schemeClr>
                </a:solidFill>
                <a:latin typeface="Times New Roman" panose="02020603050405020304" pitchFamily="18" charset="0"/>
                <a:cs typeface="Times New Roman" panose="02020603050405020304" pitchFamily="18" charset="0"/>
              </a:rPr>
              <a:t>list-style</a:t>
            </a:r>
            <a:r>
              <a:rPr lang="vi-VN" sz="3200" dirty="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a:p>
            <a:endParaRPr lang="en-VN" dirty="0"/>
          </a:p>
        </p:txBody>
      </p:sp>
      <p:pic>
        <p:nvPicPr>
          <p:cNvPr id="5" name="Picture 4" descr="A close-up of a computer screen&#10;&#10;Description automatically generated">
            <a:extLst>
              <a:ext uri="{FF2B5EF4-FFF2-40B4-BE49-F238E27FC236}">
                <a16:creationId xmlns:a16="http://schemas.microsoft.com/office/drawing/2014/main" id="{2779C40A-2A44-9352-0DB0-D7C69FF5D20B}"/>
              </a:ext>
            </a:extLst>
          </p:cNvPr>
          <p:cNvPicPr>
            <a:picLocks noChangeAspect="1"/>
          </p:cNvPicPr>
          <p:nvPr/>
        </p:nvPicPr>
        <p:blipFill>
          <a:blip r:embed="rId2"/>
          <a:stretch>
            <a:fillRect/>
          </a:stretch>
        </p:blipFill>
        <p:spPr>
          <a:xfrm>
            <a:off x="2209800" y="4308231"/>
            <a:ext cx="7772400" cy="1466874"/>
          </a:xfrm>
          <a:prstGeom prst="rect">
            <a:avLst/>
          </a:prstGeom>
        </p:spPr>
      </p:pic>
    </p:spTree>
    <p:extLst>
      <p:ext uri="{BB962C8B-B14F-4D97-AF65-F5344CB8AC3E}">
        <p14:creationId xmlns:p14="http://schemas.microsoft.com/office/powerpoint/2010/main" val="19082050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8358E-14DC-5C7C-7B2B-FBDEE043D814}"/>
              </a:ext>
            </a:extLst>
          </p:cNvPr>
          <p:cNvSpPr>
            <a:spLocks noGrp="1"/>
          </p:cNvSpPr>
          <p:nvPr>
            <p:ph type="title"/>
          </p:nvPr>
        </p:nvSpPr>
        <p:spPr>
          <a:xfrm>
            <a:off x="838200" y="245766"/>
            <a:ext cx="10515600" cy="1325563"/>
          </a:xfrm>
        </p:spPr>
        <p:txBody>
          <a:bodyPr/>
          <a:lstStyle/>
          <a:p>
            <a:r>
              <a:rPr lang="en-US" dirty="0" err="1">
                <a:solidFill>
                  <a:schemeClr val="accent1">
                    <a:lumMod val="75000"/>
                  </a:schemeClr>
                </a:solidFill>
                <a:latin typeface="Times New Roman" panose="02020603050405020304" pitchFamily="18" charset="0"/>
                <a:cs typeface="Times New Roman" panose="02020603050405020304" pitchFamily="18" charset="0"/>
              </a:rPr>
              <a:t>Tạo</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kiểu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danh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sách</a:t>
            </a:r>
            <a:endParaRPr lang="en-VN" dirty="0"/>
          </a:p>
        </p:txBody>
      </p:sp>
      <p:sp>
        <p:nvSpPr>
          <p:cNvPr id="3" name="Content Placeholder 2">
            <a:extLst>
              <a:ext uri="{FF2B5EF4-FFF2-40B4-BE49-F238E27FC236}">
                <a16:creationId xmlns:a16="http://schemas.microsoft.com/office/drawing/2014/main" id="{0B2A62FB-BF4F-CC30-EB91-421A71DFC11E}"/>
              </a:ext>
            </a:extLst>
          </p:cNvPr>
          <p:cNvSpPr>
            <a:spLocks noGrp="1"/>
          </p:cNvSpPr>
          <p:nvPr>
            <p:ph idx="1"/>
          </p:nvPr>
        </p:nvSpPr>
        <p:spPr>
          <a:xfrm>
            <a:off x="838200" y="1845625"/>
            <a:ext cx="3505200" cy="4414497"/>
          </a:xfrm>
        </p:spPr>
        <p:txBody>
          <a:bodyPr/>
          <a:lstStyle/>
          <a:p>
            <a:pPr algn="just"/>
            <a:r>
              <a:rPr lang="en-US" sz="2800" b="1" dirty="0">
                <a:solidFill>
                  <a:schemeClr val="accent1">
                    <a:lumMod val="75000"/>
                  </a:schemeClr>
                </a:solidFill>
                <a:latin typeface="Times New Roman" panose="02020603050405020304" pitchFamily="18" charset="0"/>
                <a:cs typeface="Times New Roman" panose="02020603050405020304" pitchFamily="18" charset="0"/>
              </a:rPr>
              <a:t> </a:t>
            </a:r>
            <a:r>
              <a:rPr lang="vi-VN" sz="2800" b="1" dirty="0">
                <a:solidFill>
                  <a:schemeClr val="accent1">
                    <a:lumMod val="75000"/>
                  </a:schemeClr>
                </a:solidFill>
                <a:latin typeface="Times New Roman" panose="02020603050405020304" pitchFamily="18" charset="0"/>
                <a:cs typeface="Times New Roman" panose="02020603050405020304" pitchFamily="18" charset="0"/>
              </a:rPr>
              <a:t>Kiểm soát việc đếm danh sách</a:t>
            </a:r>
          </a:p>
          <a:p>
            <a:pPr algn="just"/>
            <a:r>
              <a:rPr lang="en-US" sz="2800" b="1" u="sng" dirty="0">
                <a:latin typeface="Times New Roman" panose="02020603050405020304" pitchFamily="18" charset="0"/>
                <a:cs typeface="Times New Roman" panose="02020603050405020304" pitchFamily="18" charset="0"/>
              </a:rPr>
              <a:t>start</a:t>
            </a:r>
          </a:p>
          <a:p>
            <a:pPr marL="0" indent="0" algn="just">
              <a:buNone/>
            </a:pPr>
            <a:r>
              <a:rPr lang="en-US" sz="2800" dirty="0" err="1">
                <a:latin typeface="Times New Roman" panose="02020603050405020304" pitchFamily="18" charset="0"/>
                <a:cs typeface="Times New Roman" panose="02020603050405020304" pitchFamily="18" charset="0"/>
              </a:rPr>
              <a:t>Thuộc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tính</a:t>
            </a:r>
            <a:r>
              <a:rPr lang="en-US" sz="2800" dirty="0">
                <a:latin typeface="Times New Roman" panose="02020603050405020304" pitchFamily="18" charset="0"/>
                <a:cs typeface="Times New Roman" panose="02020603050405020304" pitchFamily="18" charset="0"/>
              </a:rPr>
              <a:t> </a:t>
            </a:r>
            <a:r>
              <a:rPr lang="en-US" sz="2800" b="1" dirty="0">
                <a:solidFill>
                  <a:schemeClr val="accent1">
                    <a:lumMod val="75000"/>
                  </a:schemeClr>
                </a:solidFill>
                <a:latin typeface="Times New Roman" panose="02020603050405020304" pitchFamily="18" charset="0"/>
                <a:cs typeface="Times New Roman" panose="02020603050405020304" pitchFamily="18" charset="0"/>
              </a:rPr>
              <a:t>start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phép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bắt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đầu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đếm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danh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khác</a:t>
            </a:r>
            <a:r>
              <a:rPr lang="en-US" sz="2800" dirty="0">
                <a:latin typeface="Times New Roman" panose="02020603050405020304" pitchFamily="18" charset="0"/>
                <a:cs typeface="Times New Roman" panose="02020603050405020304" pitchFamily="18" charset="0"/>
              </a:rPr>
              <a:t> 1. </a:t>
            </a:r>
          </a:p>
          <a:p>
            <a:endParaRPr lang="en-VN" dirty="0"/>
          </a:p>
        </p:txBody>
      </p:sp>
      <p:pic>
        <p:nvPicPr>
          <p:cNvPr id="4" name="Picture 3" descr="A screenshot of a computer program&#10;&#10;Description automatically generated">
            <a:extLst>
              <a:ext uri="{FF2B5EF4-FFF2-40B4-BE49-F238E27FC236}">
                <a16:creationId xmlns:a16="http://schemas.microsoft.com/office/drawing/2014/main" id="{CA90E15A-8225-1DC2-D63B-E09CB5C8D076}"/>
              </a:ext>
            </a:extLst>
          </p:cNvPr>
          <p:cNvPicPr>
            <a:picLocks noChangeAspect="1"/>
          </p:cNvPicPr>
          <p:nvPr/>
        </p:nvPicPr>
        <p:blipFill>
          <a:blip r:embed="rId2"/>
          <a:stretch>
            <a:fillRect/>
          </a:stretch>
        </p:blipFill>
        <p:spPr>
          <a:xfrm>
            <a:off x="4730261" y="1845626"/>
            <a:ext cx="7010400" cy="4140200"/>
          </a:xfrm>
          <a:prstGeom prst="rect">
            <a:avLst/>
          </a:prstGeom>
        </p:spPr>
      </p:pic>
    </p:spTree>
    <p:extLst>
      <p:ext uri="{BB962C8B-B14F-4D97-AF65-F5344CB8AC3E}">
        <p14:creationId xmlns:p14="http://schemas.microsoft.com/office/powerpoint/2010/main" val="585640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1FFE8-A4BF-A45A-6563-9FD2D051D6BE}"/>
              </a:ext>
            </a:extLst>
          </p:cNvPr>
          <p:cNvSpPr>
            <a:spLocks noGrp="1"/>
          </p:cNvSpPr>
          <p:nvPr>
            <p:ph type="title"/>
          </p:nvPr>
        </p:nvSpPr>
        <p:spPr/>
        <p:txBody>
          <a:bodyPr/>
          <a:lstStyle/>
          <a:p>
            <a:r>
              <a:rPr lang="en-US" dirty="0">
                <a:solidFill>
                  <a:schemeClr val="accent1">
                    <a:lumMod val="60000"/>
                    <a:lumOff val="40000"/>
                  </a:schemeClr>
                </a:solidFill>
                <a:latin typeface="Times New Roman" panose="02020603050405020304" pitchFamily="18" charset="0"/>
                <a:cs typeface="Times New Roman" panose="02020603050405020304" pitchFamily="18" charset="0"/>
              </a:rPr>
              <a:t>G</a:t>
            </a:r>
            <a:r>
              <a:rPr lang="en-VN" dirty="0">
                <a:solidFill>
                  <a:schemeClr val="accent1">
                    <a:lumMod val="60000"/>
                    <a:lumOff val="40000"/>
                  </a:schemeClr>
                </a:solidFill>
                <a:latin typeface="Times New Roman" panose="02020603050405020304" pitchFamily="18" charset="0"/>
                <a:cs typeface="Times New Roman" panose="02020603050405020304" pitchFamily="18" charset="0"/>
              </a:rPr>
              <a:t>iới thiệu</a:t>
            </a:r>
          </a:p>
        </p:txBody>
      </p:sp>
      <p:pic>
        <p:nvPicPr>
          <p:cNvPr id="5" name="Content Placeholder 4" descr="A screenshot of a computer screen&#10;&#10;Description automatically generated">
            <a:extLst>
              <a:ext uri="{FF2B5EF4-FFF2-40B4-BE49-F238E27FC236}">
                <a16:creationId xmlns:a16="http://schemas.microsoft.com/office/drawing/2014/main" id="{447D255D-D73F-60CD-5BE1-A737E557183A}"/>
              </a:ext>
            </a:extLst>
          </p:cNvPr>
          <p:cNvPicPr>
            <a:picLocks noGrp="1" noChangeAspect="1"/>
          </p:cNvPicPr>
          <p:nvPr>
            <p:ph idx="1"/>
          </p:nvPr>
        </p:nvPicPr>
        <p:blipFill>
          <a:blip r:embed="rId2"/>
          <a:stretch>
            <a:fillRect/>
          </a:stretch>
        </p:blipFill>
        <p:spPr>
          <a:xfrm>
            <a:off x="923930" y="1825625"/>
            <a:ext cx="10344140" cy="4351338"/>
          </a:xfrm>
        </p:spPr>
      </p:pic>
    </p:spTree>
    <p:extLst>
      <p:ext uri="{BB962C8B-B14F-4D97-AF65-F5344CB8AC3E}">
        <p14:creationId xmlns:p14="http://schemas.microsoft.com/office/powerpoint/2010/main" val="18356768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7DC32-782E-8606-77E5-9BB41B6E1389}"/>
              </a:ext>
            </a:extLst>
          </p:cNvPr>
          <p:cNvSpPr>
            <a:spLocks noGrp="1"/>
          </p:cNvSpPr>
          <p:nvPr>
            <p:ph type="title"/>
          </p:nvPr>
        </p:nvSpPr>
        <p:spPr/>
        <p:txBody>
          <a:bodyPr/>
          <a:lstStyle/>
          <a:p>
            <a:r>
              <a:rPr lang="en-US" dirty="0" err="1">
                <a:solidFill>
                  <a:schemeClr val="accent1">
                    <a:lumMod val="75000"/>
                  </a:schemeClr>
                </a:solidFill>
                <a:latin typeface="Times New Roman" panose="02020603050405020304" pitchFamily="18" charset="0"/>
                <a:cs typeface="Times New Roman" panose="02020603050405020304" pitchFamily="18" charset="0"/>
              </a:rPr>
              <a:t>Tạo</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kiểu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danh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sách</a:t>
            </a:r>
            <a:endParaRPr lang="en-VN" dirty="0"/>
          </a:p>
        </p:txBody>
      </p:sp>
      <p:sp>
        <p:nvSpPr>
          <p:cNvPr id="3" name="Content Placeholder 2">
            <a:extLst>
              <a:ext uri="{FF2B5EF4-FFF2-40B4-BE49-F238E27FC236}">
                <a16:creationId xmlns:a16="http://schemas.microsoft.com/office/drawing/2014/main" id="{5545DF93-C30E-A600-7280-D62973E63717}"/>
              </a:ext>
            </a:extLst>
          </p:cNvPr>
          <p:cNvSpPr>
            <a:spLocks noGrp="1"/>
          </p:cNvSpPr>
          <p:nvPr>
            <p:ph idx="1"/>
          </p:nvPr>
        </p:nvSpPr>
        <p:spPr>
          <a:xfrm>
            <a:off x="838200" y="1825625"/>
            <a:ext cx="4470400" cy="4351338"/>
          </a:xfrm>
        </p:spPr>
        <p:txBody>
          <a:bodyPr/>
          <a:lstStyle/>
          <a:p>
            <a:pPr algn="just"/>
            <a:r>
              <a:rPr lang="vi-VN" sz="2800" b="1" dirty="0">
                <a:solidFill>
                  <a:schemeClr val="accent1">
                    <a:lumMod val="75000"/>
                  </a:schemeClr>
                </a:solidFill>
                <a:latin typeface="Times New Roman" panose="02020603050405020304" pitchFamily="18" charset="0"/>
                <a:cs typeface="Times New Roman" panose="02020603050405020304" pitchFamily="18" charset="0"/>
              </a:rPr>
              <a:t>Kiểm soát việc đếm danh sách</a:t>
            </a:r>
          </a:p>
          <a:p>
            <a:pPr algn="just"/>
            <a:r>
              <a:rPr lang="vi-VN" sz="2800" b="1" u="sng" dirty="0">
                <a:latin typeface="Times New Roman" panose="02020603050405020304" pitchFamily="18" charset="0"/>
                <a:cs typeface="Times New Roman" panose="02020603050405020304" pitchFamily="18" charset="0"/>
              </a:rPr>
              <a:t>reversed</a:t>
            </a:r>
          </a:p>
          <a:p>
            <a:pPr marL="0" indent="0" algn="just">
              <a:buNone/>
            </a:pPr>
            <a:r>
              <a:rPr lang="vi-VN" sz="2800" dirty="0">
                <a:latin typeface="Times New Roman" panose="02020603050405020304" pitchFamily="18" charset="0"/>
                <a:cs typeface="Times New Roman" panose="02020603050405020304" pitchFamily="18" charset="0"/>
              </a:rPr>
              <a:t>Thuộc tính </a:t>
            </a:r>
            <a:r>
              <a:rPr lang="vi-VN" sz="2800" b="1" dirty="0">
                <a:solidFill>
                  <a:schemeClr val="accent1">
                    <a:lumMod val="75000"/>
                  </a:schemeClr>
                </a:solidFill>
                <a:latin typeface="Times New Roman" panose="02020603050405020304" pitchFamily="18" charset="0"/>
                <a:cs typeface="Times New Roman" panose="02020603050405020304" pitchFamily="18" charset="0"/>
              </a:rPr>
              <a:t>reversed</a:t>
            </a:r>
            <a:r>
              <a:rPr lang="vi-VN" sz="2800" dirty="0">
                <a:latin typeface="Times New Roman" panose="02020603050405020304" pitchFamily="18" charset="0"/>
                <a:cs typeface="Times New Roman" panose="02020603050405020304" pitchFamily="18" charset="0"/>
              </a:rPr>
              <a:t> sẽ bắt đầu danh sách đếm ngược thay vì đếm lên. </a:t>
            </a:r>
          </a:p>
          <a:p>
            <a:endParaRPr lang="en-VN" dirty="0"/>
          </a:p>
        </p:txBody>
      </p:sp>
      <p:pic>
        <p:nvPicPr>
          <p:cNvPr id="5" name="Picture 4" descr="A screenshot of a computer&#10;&#10;Description automatically generated">
            <a:extLst>
              <a:ext uri="{FF2B5EF4-FFF2-40B4-BE49-F238E27FC236}">
                <a16:creationId xmlns:a16="http://schemas.microsoft.com/office/drawing/2014/main" id="{FA6A5454-D9BC-ED2E-CA33-92DF62D6EEF7}"/>
              </a:ext>
            </a:extLst>
          </p:cNvPr>
          <p:cNvPicPr>
            <a:picLocks noChangeAspect="1"/>
          </p:cNvPicPr>
          <p:nvPr/>
        </p:nvPicPr>
        <p:blipFill>
          <a:blip r:embed="rId2"/>
          <a:stretch>
            <a:fillRect/>
          </a:stretch>
        </p:blipFill>
        <p:spPr>
          <a:xfrm>
            <a:off x="5308600" y="1289050"/>
            <a:ext cx="6883400" cy="4279900"/>
          </a:xfrm>
          <a:prstGeom prst="rect">
            <a:avLst/>
          </a:prstGeom>
        </p:spPr>
      </p:pic>
    </p:spTree>
    <p:extLst>
      <p:ext uri="{BB962C8B-B14F-4D97-AF65-F5344CB8AC3E}">
        <p14:creationId xmlns:p14="http://schemas.microsoft.com/office/powerpoint/2010/main" val="20902169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6B526-D68A-D013-C72A-C88A89C86B3A}"/>
              </a:ext>
            </a:extLst>
          </p:cNvPr>
          <p:cNvSpPr>
            <a:spLocks noGrp="1"/>
          </p:cNvSpPr>
          <p:nvPr>
            <p:ph type="title"/>
          </p:nvPr>
        </p:nvSpPr>
        <p:spPr/>
        <p:txBody>
          <a:bodyPr/>
          <a:lstStyle/>
          <a:p>
            <a:r>
              <a:rPr lang="en-US" dirty="0" err="1">
                <a:solidFill>
                  <a:schemeClr val="accent1">
                    <a:lumMod val="75000"/>
                  </a:schemeClr>
                </a:solidFill>
                <a:latin typeface="Times New Roman" panose="02020603050405020304" pitchFamily="18" charset="0"/>
                <a:cs typeface="Times New Roman" panose="02020603050405020304" pitchFamily="18" charset="0"/>
              </a:rPr>
              <a:t>Tạo</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kiểu</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danh</a:t>
            </a:r>
            <a:r>
              <a:rPr lang="en-US" dirty="0">
                <a:solidFill>
                  <a:schemeClr val="accent1">
                    <a:lumMod val="75000"/>
                  </a:schemeClr>
                </a:solidFill>
                <a:latin typeface="Times New Roman" panose="02020603050405020304" pitchFamily="18" charset="0"/>
                <a:cs typeface="Times New Roman" panose="02020603050405020304" pitchFamily="18" charset="0"/>
              </a:rPr>
              <a:t> </a:t>
            </a:r>
            <a:r>
              <a:rPr lang="en-US" dirty="0" err="1">
                <a:solidFill>
                  <a:schemeClr val="accent1">
                    <a:lumMod val="75000"/>
                  </a:schemeClr>
                </a:solidFill>
                <a:latin typeface="Times New Roman" panose="02020603050405020304" pitchFamily="18" charset="0"/>
                <a:cs typeface="Times New Roman" panose="02020603050405020304" pitchFamily="18" charset="0"/>
              </a:rPr>
              <a:t>sách</a:t>
            </a:r>
            <a:endParaRPr lang="en-VN" dirty="0"/>
          </a:p>
        </p:txBody>
      </p:sp>
      <p:sp>
        <p:nvSpPr>
          <p:cNvPr id="3" name="Content Placeholder 2">
            <a:extLst>
              <a:ext uri="{FF2B5EF4-FFF2-40B4-BE49-F238E27FC236}">
                <a16:creationId xmlns:a16="http://schemas.microsoft.com/office/drawing/2014/main" id="{5C7FAD18-0157-1117-D186-6502BDEF0BD2}"/>
              </a:ext>
            </a:extLst>
          </p:cNvPr>
          <p:cNvSpPr>
            <a:spLocks noGrp="1"/>
          </p:cNvSpPr>
          <p:nvPr>
            <p:ph idx="1"/>
          </p:nvPr>
        </p:nvSpPr>
        <p:spPr>
          <a:xfrm>
            <a:off x="838200" y="1825625"/>
            <a:ext cx="4314092" cy="4351338"/>
          </a:xfrm>
        </p:spPr>
        <p:txBody>
          <a:bodyPr/>
          <a:lstStyle/>
          <a:p>
            <a:pPr algn="just"/>
            <a:r>
              <a:rPr lang="vi-VN" sz="3200" b="1" dirty="0">
                <a:solidFill>
                  <a:schemeClr val="accent1">
                    <a:lumMod val="75000"/>
                  </a:schemeClr>
                </a:solidFill>
                <a:latin typeface="Times New Roman" panose="02020603050405020304" pitchFamily="18" charset="0"/>
                <a:cs typeface="Times New Roman" panose="02020603050405020304" pitchFamily="18" charset="0"/>
              </a:rPr>
              <a:t>Kiểm soát việc đếm danh sách</a:t>
            </a:r>
          </a:p>
          <a:p>
            <a:pPr algn="just"/>
            <a:r>
              <a:rPr lang="en-US" sz="3200" b="1" u="sng" dirty="0">
                <a:latin typeface="Times New Roman" panose="02020603050405020304" pitchFamily="18" charset="0"/>
                <a:cs typeface="Times New Roman" panose="02020603050405020304" pitchFamily="18" charset="0"/>
              </a:rPr>
              <a:t>value</a:t>
            </a:r>
          </a:p>
          <a:p>
            <a:pPr marL="0" indent="0" algn="just">
              <a:buNone/>
            </a:pPr>
            <a:r>
              <a:rPr lang="en-US" sz="3200" dirty="0" err="1">
                <a:latin typeface="Times New Roman" panose="02020603050405020304" pitchFamily="18" charset="0"/>
                <a:cs typeface="Times New Roman" panose="02020603050405020304" pitchFamily="18" charset="0"/>
              </a:rPr>
              <a:t>Thuộc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tính</a:t>
            </a:r>
            <a:r>
              <a:rPr lang="en-US" sz="3200" dirty="0">
                <a:latin typeface="Times New Roman" panose="02020603050405020304" pitchFamily="18" charset="0"/>
                <a:cs typeface="Times New Roman" panose="02020603050405020304" pitchFamily="18" charset="0"/>
              </a:rPr>
              <a:t> </a:t>
            </a:r>
            <a:r>
              <a:rPr lang="en-US" sz="3200" b="1" dirty="0">
                <a:solidFill>
                  <a:schemeClr val="accent1">
                    <a:lumMod val="75000"/>
                  </a:schemeClr>
                </a:solidFill>
                <a:latin typeface="Times New Roman" panose="02020603050405020304" pitchFamily="18" charset="0"/>
                <a:cs typeface="Times New Roman" panose="02020603050405020304" pitchFamily="18" charset="0"/>
              </a:rPr>
              <a:t>value</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phép</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đặt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mục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trong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danh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sách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thành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các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giá</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trị</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số</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cụ</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thể</a:t>
            </a:r>
            <a:r>
              <a:rPr lang="en-US" sz="3200" dirty="0">
                <a:latin typeface="Times New Roman" panose="02020603050405020304" pitchFamily="18" charset="0"/>
                <a:cs typeface="Times New Roman" panose="02020603050405020304" pitchFamily="18" charset="0"/>
              </a:rPr>
              <a:t>.</a:t>
            </a:r>
          </a:p>
          <a:p>
            <a:endParaRPr lang="en-VN" dirty="0"/>
          </a:p>
        </p:txBody>
      </p:sp>
      <p:pic>
        <p:nvPicPr>
          <p:cNvPr id="5" name="Picture 4" descr="A screenshot of a computer&#10;&#10;Description automatically generated">
            <a:extLst>
              <a:ext uri="{FF2B5EF4-FFF2-40B4-BE49-F238E27FC236}">
                <a16:creationId xmlns:a16="http://schemas.microsoft.com/office/drawing/2014/main" id="{243AC257-CFB0-2BBF-F49E-A5AB15861B25}"/>
              </a:ext>
            </a:extLst>
          </p:cNvPr>
          <p:cNvPicPr>
            <a:picLocks noChangeAspect="1"/>
          </p:cNvPicPr>
          <p:nvPr/>
        </p:nvPicPr>
        <p:blipFill>
          <a:blip r:embed="rId2"/>
          <a:stretch>
            <a:fillRect/>
          </a:stretch>
        </p:blipFill>
        <p:spPr>
          <a:xfrm>
            <a:off x="5294435" y="1690688"/>
            <a:ext cx="6667500" cy="4178300"/>
          </a:xfrm>
          <a:prstGeom prst="rect">
            <a:avLst/>
          </a:prstGeom>
        </p:spPr>
      </p:pic>
    </p:spTree>
    <p:extLst>
      <p:ext uri="{BB962C8B-B14F-4D97-AF65-F5344CB8AC3E}">
        <p14:creationId xmlns:p14="http://schemas.microsoft.com/office/powerpoint/2010/main" val="20528219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E866-DDDB-8A86-C272-C4EDC0A7CF21}"/>
              </a:ext>
            </a:extLst>
          </p:cNvPr>
          <p:cNvSpPr>
            <a:spLocks noGrp="1"/>
          </p:cNvSpPr>
          <p:nvPr>
            <p:ph type="title"/>
          </p:nvPr>
        </p:nvSpPr>
        <p:spPr/>
        <p:txBody>
          <a:bodyPr/>
          <a:lstStyle/>
          <a:p>
            <a:r>
              <a:rPr lang="en-US" dirty="0" err="1">
                <a:solidFill>
                  <a:schemeClr val="accent6">
                    <a:lumMod val="50000"/>
                  </a:schemeClr>
                </a:solidFill>
                <a:latin typeface="Times New Roman" panose="02020603050405020304" pitchFamily="18" charset="0"/>
                <a:cs typeface="Times New Roman" panose="02020603050405020304" pitchFamily="18" charset="0"/>
              </a:rPr>
              <a:t>Tạo</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en-US" dirty="0" err="1">
                <a:solidFill>
                  <a:schemeClr val="accent6">
                    <a:lumMod val="50000"/>
                  </a:schemeClr>
                </a:solidFill>
                <a:latin typeface="Times New Roman" panose="02020603050405020304" pitchFamily="18" charset="0"/>
                <a:cs typeface="Times New Roman" panose="02020603050405020304" pitchFamily="18" charset="0"/>
              </a:rPr>
              <a:t>kiểu</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en-US" dirty="0" err="1">
                <a:solidFill>
                  <a:schemeClr val="accent6">
                    <a:lumMod val="50000"/>
                  </a:schemeClr>
                </a:solidFill>
                <a:latin typeface="Times New Roman" panose="02020603050405020304" pitchFamily="18" charset="0"/>
                <a:cs typeface="Times New Roman" panose="02020603050405020304" pitchFamily="18" charset="0"/>
              </a:rPr>
              <a:t>liên</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en-US" dirty="0" err="1">
                <a:solidFill>
                  <a:schemeClr val="accent6">
                    <a:lumMod val="50000"/>
                  </a:schemeClr>
                </a:solidFill>
                <a:latin typeface="Times New Roman" panose="02020603050405020304" pitchFamily="18" charset="0"/>
                <a:cs typeface="Times New Roman" panose="02020603050405020304" pitchFamily="18" charset="0"/>
              </a:rPr>
              <a:t>kết</a:t>
            </a:r>
            <a:endParaRPr lang="en-VN"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CBE31DF-EB3A-0C8B-BF54-1666CD99BF2E}"/>
              </a:ext>
            </a:extLst>
          </p:cNvPr>
          <p:cNvSpPr>
            <a:spLocks noGrp="1"/>
          </p:cNvSpPr>
          <p:nvPr>
            <p:ph idx="1"/>
          </p:nvPr>
        </p:nvSpPr>
        <p:spPr/>
        <p:txBody>
          <a:bodyPr/>
          <a:lstStyle/>
          <a:p>
            <a:r>
              <a:rPr lang="en-US" sz="3500" dirty="0">
                <a:solidFill>
                  <a:schemeClr val="accent2">
                    <a:lumMod val="50000"/>
                  </a:schemeClr>
                </a:solidFill>
                <a:latin typeface="Times New Roman" panose="02020603050405020304" pitchFamily="18" charset="0"/>
                <a:cs typeface="Times New Roman" panose="02020603050405020304" pitchFamily="18" charset="0"/>
              </a:rPr>
              <a:t>	</a:t>
            </a:r>
            <a:r>
              <a:rPr lang="en-US" sz="3500" dirty="0" err="1">
                <a:solidFill>
                  <a:schemeClr val="accent2">
                    <a:lumMod val="50000"/>
                  </a:schemeClr>
                </a:solidFill>
                <a:latin typeface="Times New Roman" panose="02020603050405020304" pitchFamily="18" charset="0"/>
                <a:cs typeface="Times New Roman" panose="02020603050405020304" pitchFamily="18" charset="0"/>
              </a:rPr>
              <a:t>Các</a:t>
            </a:r>
            <a:r>
              <a:rPr lang="en-US" sz="3500" dirty="0">
                <a:solidFill>
                  <a:schemeClr val="accent2">
                    <a:lumMod val="50000"/>
                  </a:schemeClr>
                </a:solidFill>
                <a:latin typeface="Times New Roman" panose="02020603050405020304" pitchFamily="18" charset="0"/>
                <a:cs typeface="Times New Roman" panose="02020603050405020304" pitchFamily="18" charset="0"/>
              </a:rPr>
              <a:t> </a:t>
            </a:r>
            <a:r>
              <a:rPr lang="en-US" sz="3500" dirty="0" err="1">
                <a:solidFill>
                  <a:schemeClr val="accent2">
                    <a:lumMod val="50000"/>
                  </a:schemeClr>
                </a:solidFill>
                <a:latin typeface="Times New Roman" panose="02020603050405020304" pitchFamily="18" charset="0"/>
                <a:cs typeface="Times New Roman" panose="02020603050405020304" pitchFamily="18" charset="0"/>
              </a:rPr>
              <a:t>trạng</a:t>
            </a:r>
            <a:r>
              <a:rPr lang="en-US" sz="3500" dirty="0">
                <a:solidFill>
                  <a:schemeClr val="accent2">
                    <a:lumMod val="50000"/>
                  </a:schemeClr>
                </a:solidFill>
                <a:latin typeface="Times New Roman" panose="02020603050405020304" pitchFamily="18" charset="0"/>
                <a:cs typeface="Times New Roman" panose="02020603050405020304" pitchFamily="18" charset="0"/>
              </a:rPr>
              <a:t> </a:t>
            </a:r>
            <a:r>
              <a:rPr lang="en-US" sz="3500" dirty="0" err="1">
                <a:solidFill>
                  <a:schemeClr val="accent2">
                    <a:lumMod val="50000"/>
                  </a:schemeClr>
                </a:solidFill>
                <a:latin typeface="Times New Roman" panose="02020603050405020304" pitchFamily="18" charset="0"/>
                <a:cs typeface="Times New Roman" panose="02020603050405020304" pitchFamily="18" charset="0"/>
              </a:rPr>
              <a:t>thái</a:t>
            </a:r>
            <a:r>
              <a:rPr lang="en-US" sz="3500" dirty="0">
                <a:solidFill>
                  <a:schemeClr val="accent2">
                    <a:lumMod val="50000"/>
                  </a:schemeClr>
                </a:solidFill>
                <a:latin typeface="Times New Roman" panose="02020603050405020304" pitchFamily="18" charset="0"/>
                <a:cs typeface="Times New Roman" panose="02020603050405020304" pitchFamily="18" charset="0"/>
              </a:rPr>
              <a:t> </a:t>
            </a:r>
            <a:r>
              <a:rPr lang="en-US" sz="3500" dirty="0" err="1">
                <a:solidFill>
                  <a:schemeClr val="accent2">
                    <a:lumMod val="50000"/>
                  </a:schemeClr>
                </a:solidFill>
                <a:latin typeface="Times New Roman" panose="02020603050405020304" pitchFamily="18" charset="0"/>
                <a:cs typeface="Times New Roman" panose="02020603050405020304" pitchFamily="18" charset="0"/>
              </a:rPr>
              <a:t>liên</a:t>
            </a:r>
            <a:r>
              <a:rPr lang="en-US" sz="3500" dirty="0">
                <a:solidFill>
                  <a:schemeClr val="accent2">
                    <a:lumMod val="50000"/>
                  </a:schemeClr>
                </a:solidFill>
                <a:latin typeface="Times New Roman" panose="02020603050405020304" pitchFamily="18" charset="0"/>
                <a:cs typeface="Times New Roman" panose="02020603050405020304" pitchFamily="18" charset="0"/>
              </a:rPr>
              <a:t> </a:t>
            </a:r>
            <a:r>
              <a:rPr lang="en-US" sz="3500" dirty="0" err="1">
                <a:solidFill>
                  <a:schemeClr val="accent2">
                    <a:lumMod val="50000"/>
                  </a:schemeClr>
                </a:solidFill>
                <a:latin typeface="Times New Roman" panose="02020603050405020304" pitchFamily="18" charset="0"/>
                <a:cs typeface="Times New Roman" panose="02020603050405020304" pitchFamily="18" charset="0"/>
              </a:rPr>
              <a:t>kết</a:t>
            </a:r>
            <a:endParaRPr lang="en-US" sz="3500" dirty="0">
              <a:solidFill>
                <a:schemeClr val="accent2">
                  <a:lumMod val="50000"/>
                </a:schemeClr>
              </a:solidFill>
              <a:latin typeface="Times New Roman" panose="02020603050405020304" pitchFamily="18" charset="0"/>
              <a:cs typeface="Times New Roman" panose="02020603050405020304" pitchFamily="18" charset="0"/>
            </a:endParaRPr>
          </a:p>
          <a:p>
            <a:r>
              <a:rPr lang="vi-VN" sz="3500" dirty="0">
                <a:solidFill>
                  <a:schemeClr val="accent2">
                    <a:lumMod val="50000"/>
                  </a:schemeClr>
                </a:solidFill>
                <a:latin typeface="Times New Roman" panose="02020603050405020304" pitchFamily="18" charset="0"/>
                <a:cs typeface="Times New Roman" panose="02020603050405020304" pitchFamily="18" charset="0"/>
              </a:rPr>
              <a:t>	Thêm biểu tượng vào liên kết</a:t>
            </a:r>
          </a:p>
          <a:p>
            <a:r>
              <a:rPr lang="vi-VN" sz="3500" dirty="0">
                <a:solidFill>
                  <a:schemeClr val="accent2">
                    <a:lumMod val="50000"/>
                  </a:schemeClr>
                </a:solidFill>
                <a:latin typeface="Times New Roman" panose="02020603050405020304" pitchFamily="18" charset="0"/>
                <a:cs typeface="Times New Roman" panose="02020603050405020304" pitchFamily="18" charset="0"/>
              </a:rPr>
              <a:t>	Liên kết dưới dạng button</a:t>
            </a:r>
          </a:p>
          <a:p>
            <a:endParaRPr lang="en-VN" dirty="0"/>
          </a:p>
        </p:txBody>
      </p:sp>
    </p:spTree>
    <p:extLst>
      <p:ext uri="{BB962C8B-B14F-4D97-AF65-F5344CB8AC3E}">
        <p14:creationId xmlns:p14="http://schemas.microsoft.com/office/powerpoint/2010/main" val="342498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CF6A1-D2F4-7923-3D0C-6C192845B500}"/>
              </a:ext>
            </a:extLst>
          </p:cNvPr>
          <p:cNvSpPr>
            <a:spLocks noGrp="1"/>
          </p:cNvSpPr>
          <p:nvPr>
            <p:ph type="title"/>
          </p:nvPr>
        </p:nvSpPr>
        <p:spPr/>
        <p:txBody>
          <a:bodyPr/>
          <a:lstStyle/>
          <a:p>
            <a:r>
              <a:rPr lang="en-US" dirty="0" err="1">
                <a:solidFill>
                  <a:schemeClr val="accent6">
                    <a:lumMod val="50000"/>
                  </a:schemeClr>
                </a:solidFill>
                <a:latin typeface="Times New Roman" panose="02020603050405020304" pitchFamily="18" charset="0"/>
                <a:cs typeface="Times New Roman" panose="02020603050405020304" pitchFamily="18" charset="0"/>
              </a:rPr>
              <a:t>Tạo</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en-US" dirty="0" err="1">
                <a:solidFill>
                  <a:schemeClr val="accent6">
                    <a:lumMod val="50000"/>
                  </a:schemeClr>
                </a:solidFill>
                <a:latin typeface="Times New Roman" panose="02020603050405020304" pitchFamily="18" charset="0"/>
                <a:cs typeface="Times New Roman" panose="02020603050405020304" pitchFamily="18" charset="0"/>
              </a:rPr>
              <a:t>kiểu</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en-US" dirty="0" err="1">
                <a:solidFill>
                  <a:schemeClr val="accent6">
                    <a:lumMod val="50000"/>
                  </a:schemeClr>
                </a:solidFill>
                <a:latin typeface="Times New Roman" panose="02020603050405020304" pitchFamily="18" charset="0"/>
                <a:cs typeface="Times New Roman" panose="02020603050405020304" pitchFamily="18" charset="0"/>
              </a:rPr>
              <a:t>liên</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en-US" dirty="0" err="1">
                <a:solidFill>
                  <a:schemeClr val="accent6">
                    <a:lumMod val="50000"/>
                  </a:schemeClr>
                </a:solidFill>
                <a:latin typeface="Times New Roman" panose="02020603050405020304" pitchFamily="18" charset="0"/>
                <a:cs typeface="Times New Roman" panose="02020603050405020304" pitchFamily="18" charset="0"/>
              </a:rPr>
              <a:t>kết</a:t>
            </a:r>
            <a:endParaRPr lang="en-VN" dirty="0"/>
          </a:p>
        </p:txBody>
      </p:sp>
      <p:sp>
        <p:nvSpPr>
          <p:cNvPr id="3" name="Content Placeholder 2">
            <a:extLst>
              <a:ext uri="{FF2B5EF4-FFF2-40B4-BE49-F238E27FC236}">
                <a16:creationId xmlns:a16="http://schemas.microsoft.com/office/drawing/2014/main" id="{93C424BC-A4D1-6797-626A-071067644B2B}"/>
              </a:ext>
            </a:extLst>
          </p:cNvPr>
          <p:cNvSpPr>
            <a:spLocks noGrp="1"/>
          </p:cNvSpPr>
          <p:nvPr>
            <p:ph idx="1"/>
          </p:nvPr>
        </p:nvSpPr>
        <p:spPr/>
        <p:txBody>
          <a:bodyPr/>
          <a:lstStyle/>
          <a:p>
            <a:pPr marL="0" indent="0" algn="just">
              <a:buNone/>
            </a:pPr>
            <a:r>
              <a:rPr lang="en-US" sz="3200" b="1" dirty="0" err="1">
                <a:solidFill>
                  <a:schemeClr val="accent1">
                    <a:lumMod val="75000"/>
                  </a:schemeClr>
                </a:solidFill>
                <a:latin typeface="Times New Roman" panose="02020603050405020304" pitchFamily="18" charset="0"/>
                <a:cs typeface="Times New Roman" panose="02020603050405020304" pitchFamily="18" charset="0"/>
              </a:rPr>
              <a:t>Các</a:t>
            </a:r>
            <a:r>
              <a:rPr lang="en-US" sz="3200" b="1" dirty="0">
                <a:solidFill>
                  <a:schemeClr val="accent1">
                    <a:lumMod val="75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75000"/>
                  </a:schemeClr>
                </a:solidFill>
                <a:latin typeface="Times New Roman" panose="02020603050405020304" pitchFamily="18" charset="0"/>
                <a:cs typeface="Times New Roman" panose="02020603050405020304" pitchFamily="18" charset="0"/>
              </a:rPr>
              <a:t>trạng</a:t>
            </a:r>
            <a:r>
              <a:rPr lang="en-US" sz="3200" b="1" dirty="0">
                <a:solidFill>
                  <a:schemeClr val="accent1">
                    <a:lumMod val="75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75000"/>
                  </a:schemeClr>
                </a:solidFill>
                <a:latin typeface="Times New Roman" panose="02020603050405020304" pitchFamily="18" charset="0"/>
                <a:cs typeface="Times New Roman" panose="02020603050405020304" pitchFamily="18" charset="0"/>
              </a:rPr>
              <a:t>thái</a:t>
            </a:r>
            <a:r>
              <a:rPr lang="en-US" sz="3200" b="1" dirty="0">
                <a:solidFill>
                  <a:schemeClr val="accent1">
                    <a:lumMod val="75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75000"/>
                  </a:schemeClr>
                </a:solidFill>
                <a:latin typeface="Times New Roman" panose="02020603050405020304" pitchFamily="18" charset="0"/>
                <a:cs typeface="Times New Roman" panose="02020603050405020304" pitchFamily="18" charset="0"/>
              </a:rPr>
              <a:t>liên</a:t>
            </a:r>
            <a:r>
              <a:rPr lang="en-US" sz="3200" b="1" dirty="0">
                <a:solidFill>
                  <a:schemeClr val="accent1">
                    <a:lumMod val="75000"/>
                  </a:schemeClr>
                </a:solidFill>
                <a:latin typeface="Times New Roman" panose="02020603050405020304" pitchFamily="18" charset="0"/>
                <a:cs typeface="Times New Roman" panose="02020603050405020304" pitchFamily="18" charset="0"/>
              </a:rPr>
              <a:t> </a:t>
            </a:r>
            <a:r>
              <a:rPr lang="en-US" sz="3200" b="1" dirty="0" err="1">
                <a:solidFill>
                  <a:schemeClr val="accent1">
                    <a:lumMod val="75000"/>
                  </a:schemeClr>
                </a:solidFill>
                <a:latin typeface="Times New Roman" panose="02020603050405020304" pitchFamily="18" charset="0"/>
                <a:cs typeface="Times New Roman" panose="02020603050405020304" pitchFamily="18" charset="0"/>
              </a:rPr>
              <a:t>kết</a:t>
            </a:r>
            <a:endParaRPr lang="en-US" sz="3200" b="1" dirty="0">
              <a:solidFill>
                <a:schemeClr val="accent1">
                  <a:lumMod val="75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a:t>
            </a:r>
            <a:r>
              <a:rPr lang="vi-VN" sz="3200" dirty="0">
                <a:latin typeface="Times New Roman" panose="02020603050405020304" pitchFamily="18" charset="0"/>
                <a:cs typeface="Times New Roman" panose="02020603050405020304" pitchFamily="18" charset="0"/>
              </a:rPr>
              <a:t>ác trạng thái khác nhau mà liên kết có thể tồn tại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và</a:t>
            </a:r>
            <a:r>
              <a:rPr lang="vi-VN" sz="3200" dirty="0">
                <a:latin typeface="Times New Roman" panose="02020603050405020304" pitchFamily="18" charset="0"/>
                <a:cs typeface="Times New Roman" panose="02020603050405020304" pitchFamily="18" charset="0"/>
              </a:rPr>
              <a:t> tạo kiểu bằng cách sử dụng </a:t>
            </a:r>
            <a:r>
              <a:rPr lang="vi-VN" sz="3200" b="1" i="1" dirty="0">
                <a:latin typeface="Times New Roman" panose="02020603050405020304" pitchFamily="18" charset="0"/>
                <a:cs typeface="Times New Roman" panose="02020603050405020304" pitchFamily="18" charset="0"/>
              </a:rPr>
              <a:t>pseudo-classes</a:t>
            </a:r>
            <a:r>
              <a:rPr lang="en-US" sz="3200" dirty="0">
                <a:latin typeface="Times New Roman" panose="02020603050405020304" pitchFamily="18" charset="0"/>
                <a:cs typeface="Times New Roman" panose="02020603050405020304" pitchFamily="18" charset="0"/>
              </a:rPr>
              <a:t>:</a:t>
            </a:r>
          </a:p>
          <a:p>
            <a:endParaRPr lang="en-VN" dirty="0"/>
          </a:p>
        </p:txBody>
      </p:sp>
      <p:pic>
        <p:nvPicPr>
          <p:cNvPr id="5" name="Picture 4" descr="A diagram of a diagram&#10;&#10;Description automatically generated">
            <a:extLst>
              <a:ext uri="{FF2B5EF4-FFF2-40B4-BE49-F238E27FC236}">
                <a16:creationId xmlns:a16="http://schemas.microsoft.com/office/drawing/2014/main" id="{62CAEB6A-9701-8CBA-CF92-5AD25E7882A3}"/>
              </a:ext>
            </a:extLst>
          </p:cNvPr>
          <p:cNvPicPr>
            <a:picLocks noChangeAspect="1"/>
          </p:cNvPicPr>
          <p:nvPr/>
        </p:nvPicPr>
        <p:blipFill>
          <a:blip r:embed="rId2"/>
          <a:stretch>
            <a:fillRect/>
          </a:stretch>
        </p:blipFill>
        <p:spPr>
          <a:xfrm>
            <a:off x="981443" y="3383695"/>
            <a:ext cx="10372357" cy="2928205"/>
          </a:xfrm>
          <a:prstGeom prst="rect">
            <a:avLst/>
          </a:prstGeom>
        </p:spPr>
      </p:pic>
    </p:spTree>
    <p:extLst>
      <p:ext uri="{BB962C8B-B14F-4D97-AF65-F5344CB8AC3E}">
        <p14:creationId xmlns:p14="http://schemas.microsoft.com/office/powerpoint/2010/main" val="13736239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57A0A-B6C2-70B9-D3B2-B6766EE84622}"/>
              </a:ext>
            </a:extLst>
          </p:cNvPr>
          <p:cNvSpPr>
            <a:spLocks noGrp="1"/>
          </p:cNvSpPr>
          <p:nvPr>
            <p:ph type="title"/>
          </p:nvPr>
        </p:nvSpPr>
        <p:spPr/>
        <p:txBody>
          <a:bodyPr/>
          <a:lstStyle/>
          <a:p>
            <a:r>
              <a:rPr lang="en-US" dirty="0" err="1">
                <a:solidFill>
                  <a:schemeClr val="accent6">
                    <a:lumMod val="50000"/>
                  </a:schemeClr>
                </a:solidFill>
                <a:latin typeface="Times New Roman" panose="02020603050405020304" pitchFamily="18" charset="0"/>
                <a:cs typeface="Times New Roman" panose="02020603050405020304" pitchFamily="18" charset="0"/>
              </a:rPr>
              <a:t>Tạo</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en-US" dirty="0" err="1">
                <a:solidFill>
                  <a:schemeClr val="accent6">
                    <a:lumMod val="50000"/>
                  </a:schemeClr>
                </a:solidFill>
                <a:latin typeface="Times New Roman" panose="02020603050405020304" pitchFamily="18" charset="0"/>
                <a:cs typeface="Times New Roman" panose="02020603050405020304" pitchFamily="18" charset="0"/>
              </a:rPr>
              <a:t>kiểu</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en-US" dirty="0" err="1">
                <a:solidFill>
                  <a:schemeClr val="accent6">
                    <a:lumMod val="50000"/>
                  </a:schemeClr>
                </a:solidFill>
                <a:latin typeface="Times New Roman" panose="02020603050405020304" pitchFamily="18" charset="0"/>
                <a:cs typeface="Times New Roman" panose="02020603050405020304" pitchFamily="18" charset="0"/>
              </a:rPr>
              <a:t>liên</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en-US" dirty="0" err="1">
                <a:solidFill>
                  <a:schemeClr val="accent6">
                    <a:lumMod val="50000"/>
                  </a:schemeClr>
                </a:solidFill>
                <a:latin typeface="Times New Roman" panose="02020603050405020304" pitchFamily="18" charset="0"/>
                <a:cs typeface="Times New Roman" panose="02020603050405020304" pitchFamily="18" charset="0"/>
              </a:rPr>
              <a:t>kết</a:t>
            </a:r>
            <a:endParaRPr lang="en-VN" dirty="0"/>
          </a:p>
        </p:txBody>
      </p:sp>
      <p:sp>
        <p:nvSpPr>
          <p:cNvPr id="3" name="Content Placeholder 2">
            <a:extLst>
              <a:ext uri="{FF2B5EF4-FFF2-40B4-BE49-F238E27FC236}">
                <a16:creationId xmlns:a16="http://schemas.microsoft.com/office/drawing/2014/main" id="{27AECEB7-AAEA-105D-3114-8658E8C20C9C}"/>
              </a:ext>
            </a:extLst>
          </p:cNvPr>
          <p:cNvSpPr>
            <a:spLocks noGrp="1"/>
          </p:cNvSpPr>
          <p:nvPr>
            <p:ph idx="1"/>
          </p:nvPr>
        </p:nvSpPr>
        <p:spPr>
          <a:xfrm>
            <a:off x="838200" y="1825625"/>
            <a:ext cx="10515600" cy="4667250"/>
          </a:xfrm>
        </p:spPr>
        <p:txBody>
          <a:bodyPr/>
          <a:lstStyle/>
          <a:p>
            <a:r>
              <a:rPr lang="en-US" b="1" dirty="0">
                <a:solidFill>
                  <a:schemeClr val="accent1">
                    <a:lumMod val="75000"/>
                  </a:schemeClr>
                </a:solidFill>
              </a:rPr>
              <a:t> </a:t>
            </a:r>
            <a:r>
              <a:rPr lang="en-US" b="1" dirty="0" err="1">
                <a:solidFill>
                  <a:schemeClr val="accent1">
                    <a:lumMod val="75000"/>
                  </a:schemeClr>
                </a:solidFill>
                <a:latin typeface="Times New Roman" panose="02020603050405020304" pitchFamily="18" charset="0"/>
                <a:cs typeface="Times New Roman" panose="02020603050405020304" pitchFamily="18" charset="0"/>
              </a:rPr>
              <a:t>Các</a:t>
            </a:r>
            <a:r>
              <a:rPr lang="en-US" b="1" dirty="0">
                <a:solidFill>
                  <a:schemeClr val="accent1">
                    <a:lumMod val="75000"/>
                  </a:schemeClr>
                </a:solidFill>
                <a:latin typeface="Times New Roman" panose="02020603050405020304" pitchFamily="18" charset="0"/>
                <a:cs typeface="Times New Roman" panose="02020603050405020304" pitchFamily="18" charset="0"/>
              </a:rPr>
              <a:t> </a:t>
            </a:r>
            <a:r>
              <a:rPr lang="en-US" b="1" dirty="0" err="1">
                <a:solidFill>
                  <a:schemeClr val="accent1">
                    <a:lumMod val="75000"/>
                  </a:schemeClr>
                </a:solidFill>
                <a:latin typeface="Times New Roman" panose="02020603050405020304" pitchFamily="18" charset="0"/>
                <a:cs typeface="Times New Roman" panose="02020603050405020304" pitchFamily="18" charset="0"/>
              </a:rPr>
              <a:t>trạng</a:t>
            </a:r>
            <a:r>
              <a:rPr lang="en-US" b="1" dirty="0">
                <a:solidFill>
                  <a:schemeClr val="accent1">
                    <a:lumMod val="75000"/>
                  </a:schemeClr>
                </a:solidFill>
                <a:latin typeface="Times New Roman" panose="02020603050405020304" pitchFamily="18" charset="0"/>
                <a:cs typeface="Times New Roman" panose="02020603050405020304" pitchFamily="18" charset="0"/>
              </a:rPr>
              <a:t> </a:t>
            </a:r>
            <a:r>
              <a:rPr lang="en-US" b="1" dirty="0" err="1">
                <a:solidFill>
                  <a:schemeClr val="accent1">
                    <a:lumMod val="75000"/>
                  </a:schemeClr>
                </a:solidFill>
                <a:latin typeface="Times New Roman" panose="02020603050405020304" pitchFamily="18" charset="0"/>
                <a:cs typeface="Times New Roman" panose="02020603050405020304" pitchFamily="18" charset="0"/>
              </a:rPr>
              <a:t>thái</a:t>
            </a:r>
            <a:r>
              <a:rPr lang="en-US" b="1" dirty="0">
                <a:solidFill>
                  <a:schemeClr val="accent1">
                    <a:lumMod val="75000"/>
                  </a:schemeClr>
                </a:solidFill>
                <a:latin typeface="Times New Roman" panose="02020603050405020304" pitchFamily="18" charset="0"/>
                <a:cs typeface="Times New Roman" panose="02020603050405020304" pitchFamily="18" charset="0"/>
              </a:rPr>
              <a:t> </a:t>
            </a:r>
            <a:r>
              <a:rPr lang="en-US" b="1" dirty="0" err="1">
                <a:solidFill>
                  <a:schemeClr val="accent1">
                    <a:lumMod val="75000"/>
                  </a:schemeClr>
                </a:solidFill>
                <a:latin typeface="Times New Roman" panose="02020603050405020304" pitchFamily="18" charset="0"/>
                <a:cs typeface="Times New Roman" panose="02020603050405020304" pitchFamily="18" charset="0"/>
              </a:rPr>
              <a:t>liên</a:t>
            </a:r>
            <a:r>
              <a:rPr lang="en-US" b="1" dirty="0">
                <a:solidFill>
                  <a:schemeClr val="accent1">
                    <a:lumMod val="75000"/>
                  </a:schemeClr>
                </a:solidFill>
                <a:latin typeface="Times New Roman" panose="02020603050405020304" pitchFamily="18" charset="0"/>
                <a:cs typeface="Times New Roman" panose="02020603050405020304" pitchFamily="18" charset="0"/>
              </a:rPr>
              <a:t> </a:t>
            </a:r>
            <a:r>
              <a:rPr lang="en-US" b="1" dirty="0" err="1">
                <a:solidFill>
                  <a:schemeClr val="accent1">
                    <a:lumMod val="75000"/>
                  </a:schemeClr>
                </a:solidFill>
                <a:latin typeface="Times New Roman" panose="02020603050405020304" pitchFamily="18" charset="0"/>
                <a:cs typeface="Times New Roman" panose="02020603050405020304" pitchFamily="18" charset="0"/>
              </a:rPr>
              <a:t>kết</a:t>
            </a:r>
            <a:endParaRPr lang="en-US" b="1" dirty="0">
              <a:solidFill>
                <a:schemeClr val="accent1">
                  <a:lumMod val="75000"/>
                </a:schemeClr>
              </a:solidFill>
              <a:latin typeface="Times New Roman" panose="02020603050405020304" pitchFamily="18" charset="0"/>
              <a:cs typeface="Times New Roman" panose="02020603050405020304" pitchFamily="18" charset="0"/>
            </a:endParaRPr>
          </a:p>
          <a:p>
            <a:endParaRPr lang="en-VN" dirty="0"/>
          </a:p>
        </p:txBody>
      </p:sp>
      <p:pic>
        <p:nvPicPr>
          <p:cNvPr id="5" name="Picture 4" descr="A screenshot of a computer program&#10;&#10;Description automatically generated">
            <a:extLst>
              <a:ext uri="{FF2B5EF4-FFF2-40B4-BE49-F238E27FC236}">
                <a16:creationId xmlns:a16="http://schemas.microsoft.com/office/drawing/2014/main" id="{43118AD1-281C-D9BD-4E0A-8E6CFF35304E}"/>
              </a:ext>
            </a:extLst>
          </p:cNvPr>
          <p:cNvPicPr>
            <a:picLocks noChangeAspect="1"/>
          </p:cNvPicPr>
          <p:nvPr/>
        </p:nvPicPr>
        <p:blipFill rotWithShape="1">
          <a:blip r:embed="rId2"/>
          <a:srcRect t="3009"/>
          <a:stretch/>
        </p:blipFill>
        <p:spPr>
          <a:xfrm>
            <a:off x="1965959" y="2529840"/>
            <a:ext cx="9537967" cy="3782060"/>
          </a:xfrm>
          <a:prstGeom prst="rect">
            <a:avLst/>
          </a:prstGeom>
        </p:spPr>
      </p:pic>
    </p:spTree>
    <p:extLst>
      <p:ext uri="{BB962C8B-B14F-4D97-AF65-F5344CB8AC3E}">
        <p14:creationId xmlns:p14="http://schemas.microsoft.com/office/powerpoint/2010/main" val="37914849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DDCE0-E598-0FD6-7211-88BFAB37D653}"/>
              </a:ext>
            </a:extLst>
          </p:cNvPr>
          <p:cNvSpPr>
            <a:spLocks noGrp="1"/>
          </p:cNvSpPr>
          <p:nvPr>
            <p:ph type="title"/>
          </p:nvPr>
        </p:nvSpPr>
        <p:spPr/>
        <p:txBody>
          <a:bodyPr/>
          <a:lstStyle/>
          <a:p>
            <a:r>
              <a:rPr lang="en-US" dirty="0" err="1">
                <a:solidFill>
                  <a:schemeClr val="accent6">
                    <a:lumMod val="50000"/>
                  </a:schemeClr>
                </a:solidFill>
                <a:latin typeface="Times New Roman" panose="02020603050405020304" pitchFamily="18" charset="0"/>
                <a:cs typeface="Times New Roman" panose="02020603050405020304" pitchFamily="18" charset="0"/>
              </a:rPr>
              <a:t>Tạo</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en-US" dirty="0" err="1">
                <a:solidFill>
                  <a:schemeClr val="accent6">
                    <a:lumMod val="50000"/>
                  </a:schemeClr>
                </a:solidFill>
                <a:latin typeface="Times New Roman" panose="02020603050405020304" pitchFamily="18" charset="0"/>
                <a:cs typeface="Times New Roman" panose="02020603050405020304" pitchFamily="18" charset="0"/>
              </a:rPr>
              <a:t>kiểu</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en-US" dirty="0" err="1">
                <a:solidFill>
                  <a:schemeClr val="accent6">
                    <a:lumMod val="50000"/>
                  </a:schemeClr>
                </a:solidFill>
                <a:latin typeface="Times New Roman" panose="02020603050405020304" pitchFamily="18" charset="0"/>
                <a:cs typeface="Times New Roman" panose="02020603050405020304" pitchFamily="18" charset="0"/>
              </a:rPr>
              <a:t>liên</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en-US" dirty="0" err="1">
                <a:solidFill>
                  <a:schemeClr val="accent6">
                    <a:lumMod val="50000"/>
                  </a:schemeClr>
                </a:solidFill>
                <a:latin typeface="Times New Roman" panose="02020603050405020304" pitchFamily="18" charset="0"/>
                <a:cs typeface="Times New Roman" panose="02020603050405020304" pitchFamily="18" charset="0"/>
              </a:rPr>
              <a:t>kết</a:t>
            </a:r>
            <a:endParaRPr lang="en-VN" dirty="0"/>
          </a:p>
        </p:txBody>
      </p:sp>
      <p:sp>
        <p:nvSpPr>
          <p:cNvPr id="3" name="Content Placeholder 2">
            <a:extLst>
              <a:ext uri="{FF2B5EF4-FFF2-40B4-BE49-F238E27FC236}">
                <a16:creationId xmlns:a16="http://schemas.microsoft.com/office/drawing/2014/main" id="{23EED775-5184-BF0F-F88C-E5AF10066BFC}"/>
              </a:ext>
            </a:extLst>
          </p:cNvPr>
          <p:cNvSpPr>
            <a:spLocks noGrp="1"/>
          </p:cNvSpPr>
          <p:nvPr>
            <p:ph idx="1"/>
          </p:nvPr>
        </p:nvSpPr>
        <p:spPr/>
        <p:txBody>
          <a:bodyPr/>
          <a:lstStyle/>
          <a:p>
            <a:pPr marL="0" indent="0">
              <a:buNone/>
            </a:pPr>
            <a:r>
              <a:rPr lang="vi-VN" sz="2800" b="1" dirty="0">
                <a:solidFill>
                  <a:schemeClr val="accent1">
                    <a:lumMod val="75000"/>
                  </a:schemeClr>
                </a:solidFill>
                <a:latin typeface="Times New Roman" panose="02020603050405020304" pitchFamily="18" charset="0"/>
                <a:cs typeface="Times New Roman" panose="02020603050405020304" pitchFamily="18" charset="0"/>
              </a:rPr>
              <a:t>Thêm biểu tượng vào liên kết</a:t>
            </a: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B</a:t>
            </a:r>
            <a:r>
              <a:rPr lang="vi-VN" sz="2800" dirty="0">
                <a:latin typeface="Times New Roman" panose="02020603050405020304" pitchFamily="18" charset="0"/>
                <a:cs typeface="Times New Roman" panose="02020603050405020304" pitchFamily="18" charset="0"/>
              </a:rPr>
              <a:t>ao gồm các biểu tượng trên các liên kết để cung cấp thêm chỉ số về loại nội dung mà liên kết trỏ đến.</a:t>
            </a:r>
            <a:endParaRPr lang="en-US" sz="2800" dirty="0">
              <a:latin typeface="Times New Roman" panose="02020603050405020304" pitchFamily="18" charset="0"/>
              <a:cs typeface="Times New Roman" panose="02020603050405020304" pitchFamily="18" charset="0"/>
            </a:endParaRPr>
          </a:p>
          <a:p>
            <a:endParaRPr lang="en-VN" dirty="0"/>
          </a:p>
        </p:txBody>
      </p:sp>
      <p:pic>
        <p:nvPicPr>
          <p:cNvPr id="5" name="Picture 4" descr="A screenshot of a computer&#10;&#10;Description automatically generated">
            <a:extLst>
              <a:ext uri="{FF2B5EF4-FFF2-40B4-BE49-F238E27FC236}">
                <a16:creationId xmlns:a16="http://schemas.microsoft.com/office/drawing/2014/main" id="{EE87B7EC-01F4-A8C5-1E28-EB4BC74BBC16}"/>
              </a:ext>
            </a:extLst>
          </p:cNvPr>
          <p:cNvPicPr>
            <a:picLocks noChangeAspect="1"/>
          </p:cNvPicPr>
          <p:nvPr/>
        </p:nvPicPr>
        <p:blipFill>
          <a:blip r:embed="rId2"/>
          <a:stretch>
            <a:fillRect/>
          </a:stretch>
        </p:blipFill>
        <p:spPr>
          <a:xfrm>
            <a:off x="847735" y="3242309"/>
            <a:ext cx="10717737" cy="3433446"/>
          </a:xfrm>
          <a:prstGeom prst="rect">
            <a:avLst/>
          </a:prstGeom>
        </p:spPr>
      </p:pic>
    </p:spTree>
    <p:extLst>
      <p:ext uri="{BB962C8B-B14F-4D97-AF65-F5344CB8AC3E}">
        <p14:creationId xmlns:p14="http://schemas.microsoft.com/office/powerpoint/2010/main" val="42329627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2B46E-0AEA-8D94-7803-F1B057A49853}"/>
              </a:ext>
            </a:extLst>
          </p:cNvPr>
          <p:cNvSpPr>
            <a:spLocks noGrp="1"/>
          </p:cNvSpPr>
          <p:nvPr>
            <p:ph type="title"/>
          </p:nvPr>
        </p:nvSpPr>
        <p:spPr/>
        <p:txBody>
          <a:bodyPr/>
          <a:lstStyle/>
          <a:p>
            <a:r>
              <a:rPr lang="en-US" dirty="0" err="1">
                <a:solidFill>
                  <a:schemeClr val="accent6">
                    <a:lumMod val="50000"/>
                  </a:schemeClr>
                </a:solidFill>
                <a:latin typeface="Times New Roman" panose="02020603050405020304" pitchFamily="18" charset="0"/>
                <a:cs typeface="Times New Roman" panose="02020603050405020304" pitchFamily="18" charset="0"/>
              </a:rPr>
              <a:t>Tạo</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en-US" dirty="0" err="1">
                <a:solidFill>
                  <a:schemeClr val="accent6">
                    <a:lumMod val="50000"/>
                  </a:schemeClr>
                </a:solidFill>
                <a:latin typeface="Times New Roman" panose="02020603050405020304" pitchFamily="18" charset="0"/>
                <a:cs typeface="Times New Roman" panose="02020603050405020304" pitchFamily="18" charset="0"/>
              </a:rPr>
              <a:t>kiểu</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en-US" dirty="0" err="1">
                <a:solidFill>
                  <a:schemeClr val="accent6">
                    <a:lumMod val="50000"/>
                  </a:schemeClr>
                </a:solidFill>
                <a:latin typeface="Times New Roman" panose="02020603050405020304" pitchFamily="18" charset="0"/>
                <a:cs typeface="Times New Roman" panose="02020603050405020304" pitchFamily="18" charset="0"/>
              </a:rPr>
              <a:t>liên</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en-US" dirty="0" err="1">
                <a:solidFill>
                  <a:schemeClr val="accent6">
                    <a:lumMod val="50000"/>
                  </a:schemeClr>
                </a:solidFill>
                <a:latin typeface="Times New Roman" panose="02020603050405020304" pitchFamily="18" charset="0"/>
                <a:cs typeface="Times New Roman" panose="02020603050405020304" pitchFamily="18" charset="0"/>
              </a:rPr>
              <a:t>kết</a:t>
            </a:r>
            <a:endParaRPr lang="en-VN" dirty="0"/>
          </a:p>
        </p:txBody>
      </p:sp>
      <p:sp>
        <p:nvSpPr>
          <p:cNvPr id="3" name="Content Placeholder 2">
            <a:extLst>
              <a:ext uri="{FF2B5EF4-FFF2-40B4-BE49-F238E27FC236}">
                <a16:creationId xmlns:a16="http://schemas.microsoft.com/office/drawing/2014/main" id="{6B1F0E06-0A8C-16EC-6372-77FDD77CD3D9}"/>
              </a:ext>
            </a:extLst>
          </p:cNvPr>
          <p:cNvSpPr>
            <a:spLocks noGrp="1"/>
          </p:cNvSpPr>
          <p:nvPr>
            <p:ph idx="1"/>
          </p:nvPr>
        </p:nvSpPr>
        <p:spPr/>
        <p:txBody>
          <a:bodyPr/>
          <a:lstStyle/>
          <a:p>
            <a:pPr marL="0" indent="0">
              <a:buNone/>
            </a:pPr>
            <a:r>
              <a:rPr lang="vi-VN" b="1" dirty="0">
                <a:solidFill>
                  <a:schemeClr val="accent1">
                    <a:lumMod val="75000"/>
                  </a:schemeClr>
                </a:solidFill>
                <a:latin typeface="Times New Roman" panose="02020603050405020304" pitchFamily="18" charset="0"/>
                <a:cs typeface="Times New Roman" panose="02020603050405020304" pitchFamily="18" charset="0"/>
              </a:rPr>
              <a:t>Liên kết dưới dạng button</a:t>
            </a:r>
          </a:p>
          <a:p>
            <a:endParaRPr lang="en-VN" dirty="0"/>
          </a:p>
        </p:txBody>
      </p:sp>
      <p:pic>
        <p:nvPicPr>
          <p:cNvPr id="5" name="Picture 4" descr="A screenshot of a phone&#10;&#10;Description automatically generated">
            <a:extLst>
              <a:ext uri="{FF2B5EF4-FFF2-40B4-BE49-F238E27FC236}">
                <a16:creationId xmlns:a16="http://schemas.microsoft.com/office/drawing/2014/main" id="{8BCD4FF9-9C2F-84D0-D509-21E2286DD600}"/>
              </a:ext>
            </a:extLst>
          </p:cNvPr>
          <p:cNvPicPr>
            <a:picLocks noChangeAspect="1"/>
          </p:cNvPicPr>
          <p:nvPr/>
        </p:nvPicPr>
        <p:blipFill>
          <a:blip r:embed="rId2"/>
          <a:stretch>
            <a:fillRect/>
          </a:stretch>
        </p:blipFill>
        <p:spPr>
          <a:xfrm>
            <a:off x="1813723" y="2505845"/>
            <a:ext cx="9540077" cy="3671118"/>
          </a:xfrm>
          <a:prstGeom prst="rect">
            <a:avLst/>
          </a:prstGeom>
        </p:spPr>
      </p:pic>
    </p:spTree>
    <p:extLst>
      <p:ext uri="{BB962C8B-B14F-4D97-AF65-F5344CB8AC3E}">
        <p14:creationId xmlns:p14="http://schemas.microsoft.com/office/powerpoint/2010/main" val="35642474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C52CF-234E-82E2-976E-921234306235}"/>
              </a:ext>
            </a:extLst>
          </p:cNvPr>
          <p:cNvSpPr>
            <a:spLocks noGrp="1"/>
          </p:cNvSpPr>
          <p:nvPr>
            <p:ph type="title"/>
          </p:nvPr>
        </p:nvSpPr>
        <p:spPr/>
        <p:txBody>
          <a:bodyPr/>
          <a:lstStyle/>
          <a:p>
            <a:r>
              <a:rPr lang="en-US" dirty="0" err="1">
                <a:solidFill>
                  <a:schemeClr val="accent6">
                    <a:lumMod val="50000"/>
                  </a:schemeClr>
                </a:solidFill>
                <a:latin typeface="Times New Roman" panose="02020603050405020304" pitchFamily="18" charset="0"/>
                <a:cs typeface="Times New Roman" panose="02020603050405020304" pitchFamily="18" charset="0"/>
              </a:rPr>
              <a:t>Tạo</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en-US" dirty="0" err="1">
                <a:solidFill>
                  <a:schemeClr val="accent6">
                    <a:lumMod val="50000"/>
                  </a:schemeClr>
                </a:solidFill>
                <a:latin typeface="Times New Roman" panose="02020603050405020304" pitchFamily="18" charset="0"/>
                <a:cs typeface="Times New Roman" panose="02020603050405020304" pitchFamily="18" charset="0"/>
              </a:rPr>
              <a:t>kiểu</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en-US" dirty="0" err="1">
                <a:solidFill>
                  <a:schemeClr val="accent6">
                    <a:lumMod val="50000"/>
                  </a:schemeClr>
                </a:solidFill>
                <a:latin typeface="Times New Roman" panose="02020603050405020304" pitchFamily="18" charset="0"/>
                <a:cs typeface="Times New Roman" panose="02020603050405020304" pitchFamily="18" charset="0"/>
              </a:rPr>
              <a:t>liên</a:t>
            </a:r>
            <a:r>
              <a:rPr lang="en-US" dirty="0">
                <a:solidFill>
                  <a:schemeClr val="accent6">
                    <a:lumMod val="50000"/>
                  </a:schemeClr>
                </a:solidFill>
                <a:latin typeface="Times New Roman" panose="02020603050405020304" pitchFamily="18" charset="0"/>
                <a:cs typeface="Times New Roman" panose="02020603050405020304" pitchFamily="18" charset="0"/>
              </a:rPr>
              <a:t> </a:t>
            </a:r>
            <a:r>
              <a:rPr lang="en-US" dirty="0" err="1">
                <a:solidFill>
                  <a:schemeClr val="accent6">
                    <a:lumMod val="50000"/>
                  </a:schemeClr>
                </a:solidFill>
                <a:latin typeface="Times New Roman" panose="02020603050405020304" pitchFamily="18" charset="0"/>
                <a:cs typeface="Times New Roman" panose="02020603050405020304" pitchFamily="18" charset="0"/>
              </a:rPr>
              <a:t>kết</a:t>
            </a:r>
            <a:endParaRPr lang="en-VN" dirty="0"/>
          </a:p>
        </p:txBody>
      </p:sp>
      <p:sp>
        <p:nvSpPr>
          <p:cNvPr id="3" name="Content Placeholder 2">
            <a:extLst>
              <a:ext uri="{FF2B5EF4-FFF2-40B4-BE49-F238E27FC236}">
                <a16:creationId xmlns:a16="http://schemas.microsoft.com/office/drawing/2014/main" id="{6E6DDEDC-6316-603F-5C41-B437E5AD6C3E}"/>
              </a:ext>
            </a:extLst>
          </p:cNvPr>
          <p:cNvSpPr>
            <a:spLocks noGrp="1"/>
          </p:cNvSpPr>
          <p:nvPr>
            <p:ph idx="1"/>
          </p:nvPr>
        </p:nvSpPr>
        <p:spPr/>
        <p:txBody>
          <a:bodyPr/>
          <a:lstStyle/>
          <a:p>
            <a:r>
              <a:rPr lang="vi-VN" sz="3200" b="1" dirty="0">
                <a:solidFill>
                  <a:schemeClr val="accent1">
                    <a:lumMod val="75000"/>
                  </a:schemeClr>
                </a:solidFill>
                <a:latin typeface="Times New Roman" panose="02020603050405020304" pitchFamily="18" charset="0"/>
                <a:cs typeface="Times New Roman" panose="02020603050405020304" pitchFamily="18" charset="0"/>
              </a:rPr>
              <a:t>Liên kết dưới dạng button</a:t>
            </a:r>
          </a:p>
          <a:p>
            <a:endParaRPr lang="en-VN" dirty="0"/>
          </a:p>
        </p:txBody>
      </p:sp>
      <p:pic>
        <p:nvPicPr>
          <p:cNvPr id="4" name="Picture 3">
            <a:extLst>
              <a:ext uri="{FF2B5EF4-FFF2-40B4-BE49-F238E27FC236}">
                <a16:creationId xmlns:a16="http://schemas.microsoft.com/office/drawing/2014/main" id="{858621AB-79E4-B6DE-63EA-1B0C5C0E83F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704118" y="1320581"/>
            <a:ext cx="2392680" cy="4946650"/>
          </a:xfrm>
          <a:prstGeom prst="rect">
            <a:avLst/>
          </a:prstGeom>
          <a:noFill/>
          <a:ln>
            <a:noFill/>
          </a:ln>
        </p:spPr>
      </p:pic>
      <p:pic>
        <p:nvPicPr>
          <p:cNvPr id="6" name="Picture 5" descr="A screenshot of a computer&#10;&#10;Description automatically generated">
            <a:extLst>
              <a:ext uri="{FF2B5EF4-FFF2-40B4-BE49-F238E27FC236}">
                <a16:creationId xmlns:a16="http://schemas.microsoft.com/office/drawing/2014/main" id="{8E68ADD9-624A-AF67-132F-46827959A023}"/>
              </a:ext>
            </a:extLst>
          </p:cNvPr>
          <p:cNvPicPr>
            <a:picLocks noChangeAspect="1"/>
          </p:cNvPicPr>
          <p:nvPr/>
        </p:nvPicPr>
        <p:blipFill>
          <a:blip r:embed="rId3"/>
          <a:stretch>
            <a:fillRect/>
          </a:stretch>
        </p:blipFill>
        <p:spPr>
          <a:xfrm>
            <a:off x="1095202" y="3130550"/>
            <a:ext cx="6845300" cy="2730500"/>
          </a:xfrm>
          <a:prstGeom prst="rect">
            <a:avLst/>
          </a:prstGeom>
        </p:spPr>
      </p:pic>
    </p:spTree>
    <p:extLst>
      <p:ext uri="{BB962C8B-B14F-4D97-AF65-F5344CB8AC3E}">
        <p14:creationId xmlns:p14="http://schemas.microsoft.com/office/powerpoint/2010/main" val="39938712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0EA7F-39A6-EE05-AFAA-6766BC7994E8}"/>
              </a:ext>
            </a:extLst>
          </p:cNvPr>
          <p:cNvSpPr>
            <a:spLocks noGrp="1"/>
          </p:cNvSpPr>
          <p:nvPr>
            <p:ph type="title"/>
          </p:nvPr>
        </p:nvSpPr>
        <p:spPr/>
        <p:txBody>
          <a:bodyPr/>
          <a:lstStyle/>
          <a:p>
            <a:r>
              <a:rPr lang="en-US" dirty="0" err="1">
                <a:solidFill>
                  <a:srgbClr val="7030A0"/>
                </a:solidFill>
                <a:latin typeface="Times New Roman" panose="02020603050405020304" pitchFamily="18" charset="0"/>
                <a:cs typeface="Times New Roman" panose="02020603050405020304" pitchFamily="18" charset="0"/>
              </a:rPr>
              <a:t>Phông</a:t>
            </a:r>
            <a:r>
              <a:rPr lang="en-US" dirty="0">
                <a:solidFill>
                  <a:srgbClr val="7030A0"/>
                </a:solidFill>
                <a:latin typeface="Times New Roman" panose="02020603050405020304" pitchFamily="18" charset="0"/>
                <a:cs typeface="Times New Roman" panose="02020603050405020304" pitchFamily="18" charset="0"/>
              </a:rPr>
              <a:t> </a:t>
            </a:r>
            <a:r>
              <a:rPr lang="en-US" dirty="0" err="1">
                <a:solidFill>
                  <a:srgbClr val="7030A0"/>
                </a:solidFill>
                <a:latin typeface="Times New Roman" panose="02020603050405020304" pitchFamily="18" charset="0"/>
                <a:cs typeface="Times New Roman" panose="02020603050405020304" pitchFamily="18" charset="0"/>
              </a:rPr>
              <a:t>chữ</a:t>
            </a:r>
            <a:r>
              <a:rPr lang="en-US" dirty="0">
                <a:solidFill>
                  <a:srgbClr val="7030A0"/>
                </a:solidFill>
                <a:latin typeface="Times New Roman" panose="02020603050405020304" pitchFamily="18" charset="0"/>
                <a:cs typeface="Times New Roman" panose="02020603050405020304" pitchFamily="18" charset="0"/>
              </a:rPr>
              <a:t> Web</a:t>
            </a:r>
            <a:endParaRPr lang="en-VN"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D6B4EC9-1530-C7A5-317E-150956DEB8A5}"/>
              </a:ext>
            </a:extLst>
          </p:cNvPr>
          <p:cNvSpPr>
            <a:spLocks noGrp="1"/>
          </p:cNvSpPr>
          <p:nvPr>
            <p:ph idx="1"/>
          </p:nvPr>
        </p:nvSpPr>
        <p:spPr/>
        <p:txBody>
          <a:bodyPr/>
          <a:lstStyle/>
          <a:p>
            <a:r>
              <a:rPr lang="en-US" sz="3500" dirty="0">
                <a:solidFill>
                  <a:schemeClr val="accent5">
                    <a:lumMod val="75000"/>
                  </a:schemeClr>
                </a:solidFill>
                <a:latin typeface="Times New Roman" panose="02020603050405020304" pitchFamily="18" charset="0"/>
                <a:cs typeface="Times New Roman" panose="02020603050405020304" pitchFamily="18" charset="0"/>
              </a:rPr>
              <a:t>Font families</a:t>
            </a:r>
          </a:p>
          <a:p>
            <a:r>
              <a:rPr lang="en-US" sz="3500" dirty="0">
                <a:solidFill>
                  <a:schemeClr val="accent5">
                    <a:lumMod val="75000"/>
                  </a:schemeClr>
                </a:solidFill>
                <a:latin typeface="Times New Roman" panose="02020603050405020304" pitchFamily="18" charset="0"/>
                <a:cs typeface="Times New Roman" panose="02020603050405020304" pitchFamily="18" charset="0"/>
              </a:rPr>
              <a:t>Web fonts</a:t>
            </a:r>
          </a:p>
          <a:p>
            <a:endParaRPr lang="en-VN" dirty="0"/>
          </a:p>
        </p:txBody>
      </p:sp>
    </p:spTree>
    <p:extLst>
      <p:ext uri="{BB962C8B-B14F-4D97-AF65-F5344CB8AC3E}">
        <p14:creationId xmlns:p14="http://schemas.microsoft.com/office/powerpoint/2010/main" val="40317337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00887-E210-24BA-A0A5-E6DC9B1345F2}"/>
              </a:ext>
            </a:extLst>
          </p:cNvPr>
          <p:cNvSpPr>
            <a:spLocks noGrp="1"/>
          </p:cNvSpPr>
          <p:nvPr>
            <p:ph type="title"/>
          </p:nvPr>
        </p:nvSpPr>
        <p:spPr/>
        <p:txBody>
          <a:bodyPr/>
          <a:lstStyle/>
          <a:p>
            <a:r>
              <a:rPr lang="en-US" dirty="0" err="1">
                <a:solidFill>
                  <a:srgbClr val="7030A0"/>
                </a:solidFill>
                <a:latin typeface="Times New Roman" panose="02020603050405020304" pitchFamily="18" charset="0"/>
                <a:cs typeface="Times New Roman" panose="02020603050405020304" pitchFamily="18" charset="0"/>
              </a:rPr>
              <a:t>Phông</a:t>
            </a:r>
            <a:r>
              <a:rPr lang="en-US" dirty="0">
                <a:solidFill>
                  <a:srgbClr val="7030A0"/>
                </a:solidFill>
                <a:latin typeface="Times New Roman" panose="02020603050405020304" pitchFamily="18" charset="0"/>
                <a:cs typeface="Times New Roman" panose="02020603050405020304" pitchFamily="18" charset="0"/>
              </a:rPr>
              <a:t> </a:t>
            </a:r>
            <a:r>
              <a:rPr lang="en-US" dirty="0" err="1">
                <a:solidFill>
                  <a:srgbClr val="7030A0"/>
                </a:solidFill>
                <a:latin typeface="Times New Roman" panose="02020603050405020304" pitchFamily="18" charset="0"/>
                <a:cs typeface="Times New Roman" panose="02020603050405020304" pitchFamily="18" charset="0"/>
              </a:rPr>
              <a:t>chữ</a:t>
            </a:r>
            <a:r>
              <a:rPr lang="en-US" dirty="0">
                <a:solidFill>
                  <a:srgbClr val="7030A0"/>
                </a:solidFill>
                <a:latin typeface="Times New Roman" panose="02020603050405020304" pitchFamily="18" charset="0"/>
                <a:cs typeface="Times New Roman" panose="02020603050405020304" pitchFamily="18" charset="0"/>
              </a:rPr>
              <a:t> Web</a:t>
            </a:r>
            <a:endParaRPr lang="en-VN" dirty="0"/>
          </a:p>
        </p:txBody>
      </p:sp>
      <p:sp>
        <p:nvSpPr>
          <p:cNvPr id="3" name="Content Placeholder 2">
            <a:extLst>
              <a:ext uri="{FF2B5EF4-FFF2-40B4-BE49-F238E27FC236}">
                <a16:creationId xmlns:a16="http://schemas.microsoft.com/office/drawing/2014/main" id="{214E45E1-3D09-9873-38D5-10154A6AA5DA}"/>
              </a:ext>
            </a:extLst>
          </p:cNvPr>
          <p:cNvSpPr>
            <a:spLocks noGrp="1"/>
          </p:cNvSpPr>
          <p:nvPr>
            <p:ph idx="1"/>
          </p:nvPr>
        </p:nvSpPr>
        <p:spPr/>
        <p:txBody>
          <a:bodyPr/>
          <a:lstStyle/>
          <a:p>
            <a:pPr algn="just"/>
            <a:r>
              <a:rPr lang="en-US" b="1" dirty="0">
                <a:solidFill>
                  <a:schemeClr val="accent1">
                    <a:lumMod val="75000"/>
                  </a:schemeClr>
                </a:solidFill>
              </a:rPr>
              <a:t> </a:t>
            </a:r>
            <a:r>
              <a:rPr lang="en-US" b="1" dirty="0">
                <a:solidFill>
                  <a:schemeClr val="accent1">
                    <a:lumMod val="75000"/>
                  </a:schemeClr>
                </a:solidFill>
                <a:latin typeface="Times New Roman" panose="02020603050405020304" pitchFamily="18" charset="0"/>
                <a:cs typeface="Times New Roman" panose="02020603050405020304" pitchFamily="18" charset="0"/>
              </a:rPr>
              <a:t>Font families</a:t>
            </a:r>
          </a:p>
          <a:p>
            <a:pPr algn="just">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Các phông chữ được áp dụng cho HTML có thể được kiểm soát bằng cách sử dụng thuộc tính </a:t>
            </a:r>
            <a:r>
              <a:rPr lang="vi-VN" b="1" dirty="0">
                <a:solidFill>
                  <a:schemeClr val="accent1">
                    <a:lumMod val="75000"/>
                  </a:schemeClr>
                </a:solidFill>
                <a:latin typeface="Times New Roman" panose="02020603050405020304" pitchFamily="18" charset="0"/>
                <a:cs typeface="Times New Roman" panose="02020603050405020304" pitchFamily="18" charset="0"/>
              </a:rPr>
              <a:t>font-family</a:t>
            </a:r>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Có</a:t>
            </a:r>
            <a:r>
              <a:rPr lang="vi-VN" dirty="0">
                <a:latin typeface="Times New Roman" panose="02020603050405020304" pitchFamily="18" charset="0"/>
                <a:cs typeface="Times New Roman" panose="02020603050405020304" pitchFamily="18" charset="0"/>
              </a:rPr>
              <a:t> một hoặc nhiều tên phông chữ. Khi hiển thị một trang web, trình duyệt sẽ di chuyển xuống danh sách các giá trị </a:t>
            </a:r>
            <a:r>
              <a:rPr lang="vi-VN" b="1" dirty="0">
                <a:solidFill>
                  <a:schemeClr val="accent1">
                    <a:lumMod val="75000"/>
                  </a:schemeClr>
                </a:solidFill>
                <a:latin typeface="Times New Roman" panose="02020603050405020304" pitchFamily="18" charset="0"/>
                <a:cs typeface="Times New Roman" panose="02020603050405020304" pitchFamily="18" charset="0"/>
              </a:rPr>
              <a:t>font-family</a:t>
            </a:r>
            <a:r>
              <a:rPr lang="vi-VN" dirty="0">
                <a:latin typeface="Times New Roman" panose="02020603050405020304" pitchFamily="18" charset="0"/>
                <a:cs typeface="Times New Roman" panose="02020603050405020304" pitchFamily="18" charset="0"/>
              </a:rPr>
              <a:t> cho đến khi tìm thấy phông chữ có sẵn trên hệ thống mà nó đang chạy</a:t>
            </a:r>
            <a:r>
              <a:rPr lang="en-US" dirty="0">
                <a:latin typeface="Times New Roman" panose="02020603050405020304" pitchFamily="18" charset="0"/>
                <a:cs typeface="Times New Roman" panose="02020603050405020304" pitchFamily="18" charset="0"/>
              </a:rPr>
              <a:t>.</a:t>
            </a:r>
          </a:p>
          <a:p>
            <a:endParaRPr lang="en-VN" dirty="0"/>
          </a:p>
        </p:txBody>
      </p:sp>
      <p:pic>
        <p:nvPicPr>
          <p:cNvPr id="4" name="Picture 3">
            <a:extLst>
              <a:ext uri="{FF2B5EF4-FFF2-40B4-BE49-F238E27FC236}">
                <a16:creationId xmlns:a16="http://schemas.microsoft.com/office/drawing/2014/main" id="{87374ED6-932E-94D1-0E05-94B2181D15A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10063" y="4718051"/>
            <a:ext cx="7749167" cy="1774824"/>
          </a:xfrm>
          <a:prstGeom prst="rect">
            <a:avLst/>
          </a:prstGeom>
          <a:noFill/>
          <a:ln>
            <a:noFill/>
          </a:ln>
        </p:spPr>
      </p:pic>
    </p:spTree>
    <p:extLst>
      <p:ext uri="{BB962C8B-B14F-4D97-AF65-F5344CB8AC3E}">
        <p14:creationId xmlns:p14="http://schemas.microsoft.com/office/powerpoint/2010/main" val="867543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622AA-5F53-F258-A354-A4A8A366D972}"/>
              </a:ext>
            </a:extLst>
          </p:cNvPr>
          <p:cNvSpPr>
            <a:spLocks noGrp="1"/>
          </p:cNvSpPr>
          <p:nvPr>
            <p:ph type="title"/>
          </p:nvPr>
        </p:nvSpPr>
        <p:spPr/>
        <p:txBody>
          <a:bodyPr/>
          <a:lstStyle/>
          <a:p>
            <a:r>
              <a:rPr lang="en-VN" dirty="0">
                <a:solidFill>
                  <a:schemeClr val="accent1">
                    <a:lumMod val="75000"/>
                  </a:schemeClr>
                </a:solidFill>
                <a:latin typeface="Times New Roman" panose="02020603050405020304" pitchFamily="18" charset="0"/>
                <a:cs typeface="Times New Roman" panose="02020603050405020304" pitchFamily="18" charset="0"/>
              </a:rPr>
              <a:t>CSS cơ bản</a:t>
            </a:r>
          </a:p>
        </p:txBody>
      </p:sp>
      <p:pic>
        <p:nvPicPr>
          <p:cNvPr id="5" name="Content Placeholder 4" descr="A white rectangular object with orange text&#10;&#10;Description automatically generated">
            <a:extLst>
              <a:ext uri="{FF2B5EF4-FFF2-40B4-BE49-F238E27FC236}">
                <a16:creationId xmlns:a16="http://schemas.microsoft.com/office/drawing/2014/main" id="{4810F238-3CBC-7179-E951-0B9A4DD973F7}"/>
              </a:ext>
            </a:extLst>
          </p:cNvPr>
          <p:cNvPicPr>
            <a:picLocks noGrp="1" noChangeAspect="1"/>
          </p:cNvPicPr>
          <p:nvPr>
            <p:ph idx="1"/>
          </p:nvPr>
        </p:nvPicPr>
        <p:blipFill>
          <a:blip r:embed="rId2"/>
          <a:stretch>
            <a:fillRect/>
          </a:stretch>
        </p:blipFill>
        <p:spPr>
          <a:xfrm>
            <a:off x="838200" y="2680661"/>
            <a:ext cx="10515600" cy="2641265"/>
          </a:xfrm>
        </p:spPr>
      </p:pic>
      <p:sp>
        <p:nvSpPr>
          <p:cNvPr id="6" name="TextBox 5">
            <a:extLst>
              <a:ext uri="{FF2B5EF4-FFF2-40B4-BE49-F238E27FC236}">
                <a16:creationId xmlns:a16="http://schemas.microsoft.com/office/drawing/2014/main" id="{9C02B23B-D849-5A6A-65E3-ECF1BA007CC2}"/>
              </a:ext>
            </a:extLst>
          </p:cNvPr>
          <p:cNvSpPr txBox="1"/>
          <p:nvPr/>
        </p:nvSpPr>
        <p:spPr>
          <a:xfrm>
            <a:off x="1089212" y="2191871"/>
            <a:ext cx="6466835" cy="584775"/>
          </a:xfrm>
          <a:prstGeom prst="rect">
            <a:avLst/>
          </a:prstGeom>
          <a:noFill/>
        </p:spPr>
        <p:txBody>
          <a:bodyPr wrap="none" rtlCol="0">
            <a:spAutoFit/>
          </a:bodyPr>
          <a:lstStyle/>
          <a:p>
            <a:r>
              <a:rPr lang="en-VN" sz="3200" dirty="0">
                <a:solidFill>
                  <a:schemeClr val="accent1">
                    <a:lumMod val="75000"/>
                  </a:schemeClr>
                </a:solidFill>
                <a:latin typeface="Times New Roman" panose="02020603050405020304" pitchFamily="18" charset="0"/>
                <a:cs typeface="Times New Roman" panose="02020603050405020304" pitchFamily="18" charset="0"/>
              </a:rPr>
              <a:t>CSS là một ngôn ngữ dựa trên quy tắc</a:t>
            </a:r>
          </a:p>
        </p:txBody>
      </p:sp>
    </p:spTree>
    <p:extLst>
      <p:ext uri="{BB962C8B-B14F-4D97-AF65-F5344CB8AC3E}">
        <p14:creationId xmlns:p14="http://schemas.microsoft.com/office/powerpoint/2010/main" val="19622687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2ACE3-AFD4-F5C7-EED8-B97FC8A88B48}"/>
              </a:ext>
            </a:extLst>
          </p:cNvPr>
          <p:cNvSpPr>
            <a:spLocks noGrp="1"/>
          </p:cNvSpPr>
          <p:nvPr>
            <p:ph type="title"/>
          </p:nvPr>
        </p:nvSpPr>
        <p:spPr/>
        <p:txBody>
          <a:bodyPr/>
          <a:lstStyle/>
          <a:p>
            <a:r>
              <a:rPr lang="en-US" dirty="0" err="1">
                <a:solidFill>
                  <a:srgbClr val="7030A0"/>
                </a:solidFill>
                <a:latin typeface="Times New Roman" panose="02020603050405020304" pitchFamily="18" charset="0"/>
                <a:cs typeface="Times New Roman" panose="02020603050405020304" pitchFamily="18" charset="0"/>
              </a:rPr>
              <a:t>Phông</a:t>
            </a:r>
            <a:r>
              <a:rPr lang="en-US" dirty="0">
                <a:solidFill>
                  <a:srgbClr val="7030A0"/>
                </a:solidFill>
                <a:latin typeface="Times New Roman" panose="02020603050405020304" pitchFamily="18" charset="0"/>
                <a:cs typeface="Times New Roman" panose="02020603050405020304" pitchFamily="18" charset="0"/>
              </a:rPr>
              <a:t> </a:t>
            </a:r>
            <a:r>
              <a:rPr lang="en-US" dirty="0" err="1">
                <a:solidFill>
                  <a:srgbClr val="7030A0"/>
                </a:solidFill>
                <a:latin typeface="Times New Roman" panose="02020603050405020304" pitchFamily="18" charset="0"/>
                <a:cs typeface="Times New Roman" panose="02020603050405020304" pitchFamily="18" charset="0"/>
              </a:rPr>
              <a:t>chữ</a:t>
            </a:r>
            <a:r>
              <a:rPr lang="en-US" dirty="0">
                <a:solidFill>
                  <a:srgbClr val="7030A0"/>
                </a:solidFill>
                <a:latin typeface="Times New Roman" panose="02020603050405020304" pitchFamily="18" charset="0"/>
                <a:cs typeface="Times New Roman" panose="02020603050405020304" pitchFamily="18" charset="0"/>
              </a:rPr>
              <a:t> Web</a:t>
            </a:r>
            <a:endParaRPr lang="en-VN" dirty="0"/>
          </a:p>
        </p:txBody>
      </p:sp>
      <p:sp>
        <p:nvSpPr>
          <p:cNvPr id="3" name="Content Placeholder 2">
            <a:extLst>
              <a:ext uri="{FF2B5EF4-FFF2-40B4-BE49-F238E27FC236}">
                <a16:creationId xmlns:a16="http://schemas.microsoft.com/office/drawing/2014/main" id="{7EE18D21-D21A-8572-CB0D-FF67DA785EC6}"/>
              </a:ext>
            </a:extLst>
          </p:cNvPr>
          <p:cNvSpPr>
            <a:spLocks noGrp="1"/>
          </p:cNvSpPr>
          <p:nvPr>
            <p:ph idx="1"/>
          </p:nvPr>
        </p:nvSpPr>
        <p:spPr/>
        <p:txBody>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Web fonts</a:t>
            </a:r>
          </a:p>
          <a:p>
            <a:pPr>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CSS cho phép chỉ định các tệp phông chữ có sẵn trên web, được tải xuống cùng với trang web khi nó được truy cập.</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Điều này có nghĩa là bất kỳ trình duyệt nào hỗ trợ tính năng CSS đều có thể hiển thị các phông chữ đã chọn.</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tắc</a:t>
            </a:r>
            <a:r>
              <a:rPr lang="en-US" dirty="0">
                <a:latin typeface="Times New Roman" panose="02020603050405020304" pitchFamily="18" charset="0"/>
                <a:cs typeface="Times New Roman" panose="02020603050405020304" pitchFamily="18" charset="0"/>
              </a:rPr>
              <a:t> </a:t>
            </a:r>
            <a:r>
              <a:rPr lang="en-US" b="1" dirty="0">
                <a:solidFill>
                  <a:schemeClr val="accent1">
                    <a:lumMod val="75000"/>
                  </a:schemeClr>
                </a:solidFill>
                <a:latin typeface="Times New Roman" panose="02020603050405020304" pitchFamily="18" charset="0"/>
                <a:cs typeface="Times New Roman" panose="02020603050405020304" pitchFamily="18" charset="0"/>
              </a:rPr>
              <a:t>@font-face </a:t>
            </a:r>
            <a:r>
              <a:rPr lang="en-US" dirty="0" err="1">
                <a:latin typeface="Times New Roman" panose="02020603050405020304" pitchFamily="18" charset="0"/>
                <a:cs typeface="Times New Roman" panose="02020603050405020304" pitchFamily="18" charset="0"/>
              </a:rPr>
              <a:t>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CSS:</a:t>
            </a:r>
          </a:p>
          <a:p>
            <a:endParaRPr lang="en-VN" dirty="0"/>
          </a:p>
        </p:txBody>
      </p:sp>
      <p:pic>
        <p:nvPicPr>
          <p:cNvPr id="5" name="Picture 4" descr="A computer code with red and green text&#10;&#10;Description automatically generated">
            <a:extLst>
              <a:ext uri="{FF2B5EF4-FFF2-40B4-BE49-F238E27FC236}">
                <a16:creationId xmlns:a16="http://schemas.microsoft.com/office/drawing/2014/main" id="{0A25FE0D-3C1D-B9E6-9D26-318E854A5C17}"/>
              </a:ext>
            </a:extLst>
          </p:cNvPr>
          <p:cNvPicPr>
            <a:picLocks noChangeAspect="1"/>
          </p:cNvPicPr>
          <p:nvPr/>
        </p:nvPicPr>
        <p:blipFill>
          <a:blip r:embed="rId2"/>
          <a:stretch>
            <a:fillRect/>
          </a:stretch>
        </p:blipFill>
        <p:spPr>
          <a:xfrm>
            <a:off x="979232" y="4717549"/>
            <a:ext cx="10832268" cy="1775326"/>
          </a:xfrm>
          <a:prstGeom prst="rect">
            <a:avLst/>
          </a:prstGeom>
        </p:spPr>
      </p:pic>
    </p:spTree>
    <p:extLst>
      <p:ext uri="{BB962C8B-B14F-4D97-AF65-F5344CB8AC3E}">
        <p14:creationId xmlns:p14="http://schemas.microsoft.com/office/powerpoint/2010/main" val="12681938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173FE-38F0-1D57-72B8-2EEA39F69AA1}"/>
              </a:ext>
            </a:extLst>
          </p:cNvPr>
          <p:cNvSpPr>
            <a:spLocks noGrp="1"/>
          </p:cNvSpPr>
          <p:nvPr>
            <p:ph type="title"/>
          </p:nvPr>
        </p:nvSpPr>
        <p:spPr/>
        <p:txBody>
          <a:bodyPr/>
          <a:lstStyle/>
          <a:p>
            <a:r>
              <a:rPr lang="en-US" dirty="0">
                <a:solidFill>
                  <a:schemeClr val="accent2">
                    <a:lumMod val="75000"/>
                  </a:schemeClr>
                </a:solidFill>
                <a:latin typeface="Times New Roman" panose="02020603050405020304" pitchFamily="18" charset="0"/>
                <a:cs typeface="Times New Roman" panose="02020603050405020304" pitchFamily="18" charset="0"/>
              </a:rPr>
              <a:t>CSS </a:t>
            </a:r>
            <a:r>
              <a:rPr lang="en-US" dirty="0" err="1">
                <a:solidFill>
                  <a:schemeClr val="accent2">
                    <a:lumMod val="75000"/>
                  </a:schemeClr>
                </a:solidFill>
                <a:latin typeface="Times New Roman" panose="02020603050405020304" pitchFamily="18" charset="0"/>
                <a:cs typeface="Times New Roman" panose="02020603050405020304" pitchFamily="18" charset="0"/>
              </a:rPr>
              <a:t>nâng</a:t>
            </a:r>
            <a:r>
              <a:rPr lang="en-US" dirty="0">
                <a:solidFill>
                  <a:schemeClr val="accent2">
                    <a:lumMod val="75000"/>
                  </a:schemeClr>
                </a:solidFill>
                <a:latin typeface="Times New Roman" panose="02020603050405020304" pitchFamily="18" charset="0"/>
                <a:cs typeface="Times New Roman" panose="02020603050405020304" pitchFamily="18" charset="0"/>
              </a:rPr>
              <a:t> </a:t>
            </a:r>
            <a:r>
              <a:rPr lang="en-US" dirty="0" err="1">
                <a:solidFill>
                  <a:schemeClr val="accent2">
                    <a:lumMod val="75000"/>
                  </a:schemeClr>
                </a:solidFill>
                <a:latin typeface="Times New Roman" panose="02020603050405020304" pitchFamily="18" charset="0"/>
                <a:cs typeface="Times New Roman" panose="02020603050405020304" pitchFamily="18" charset="0"/>
              </a:rPr>
              <a:t>cao</a:t>
            </a:r>
            <a:r>
              <a:rPr lang="en-US" dirty="0">
                <a:solidFill>
                  <a:schemeClr val="accent2">
                    <a:lumMod val="75000"/>
                  </a:schemeClr>
                </a:solidFill>
                <a:latin typeface="Times New Roman" panose="02020603050405020304" pitchFamily="18" charset="0"/>
                <a:cs typeface="Times New Roman" panose="02020603050405020304" pitchFamily="18" charset="0"/>
              </a:rPr>
              <a:t> (2)</a:t>
            </a:r>
            <a:endParaRPr lang="en-VN"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13BAE5E-7AC0-32B3-520F-C99844FA1233}"/>
              </a:ext>
            </a:extLst>
          </p:cNvPr>
          <p:cNvSpPr>
            <a:spLocks noGrp="1"/>
          </p:cNvSpPr>
          <p:nvPr>
            <p:ph idx="1"/>
          </p:nvPr>
        </p:nvSpPr>
        <p:spPr/>
        <p:txBody>
          <a:bodyPr/>
          <a:lstStyle/>
          <a:p>
            <a:r>
              <a:rPr lang="en-US" sz="2800" dirty="0" err="1">
                <a:latin typeface="Times New Roman" panose="02020603050405020304" pitchFamily="18" charset="0"/>
                <a:cs typeface="Times New Roman" panose="02020603050405020304" pitchFamily="18" charset="0"/>
              </a:rPr>
              <a:t>Giới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thiệu</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Normal Flow</a:t>
            </a:r>
          </a:p>
          <a:p>
            <a:r>
              <a:rPr lang="en-US" sz="2800" dirty="0">
                <a:latin typeface="Times New Roman" panose="02020603050405020304" pitchFamily="18" charset="0"/>
                <a:cs typeface="Times New Roman" panose="02020603050405020304" pitchFamily="18" charset="0"/>
              </a:rPr>
              <a:t>Flexbox</a:t>
            </a:r>
          </a:p>
          <a:p>
            <a:r>
              <a:rPr lang="en-US" sz="2800" dirty="0">
                <a:latin typeface="Times New Roman" panose="02020603050405020304" pitchFamily="18" charset="0"/>
                <a:cs typeface="Times New Roman" panose="02020603050405020304" pitchFamily="18" charset="0"/>
              </a:rPr>
              <a:t>Grids</a:t>
            </a:r>
          </a:p>
          <a:p>
            <a:r>
              <a:rPr lang="en-US" sz="2800" dirty="0">
                <a:latin typeface="Times New Roman" panose="02020603050405020304" pitchFamily="18" charset="0"/>
                <a:cs typeface="Times New Roman" panose="02020603050405020304" pitchFamily="18" charset="0"/>
              </a:rPr>
              <a:t>Floats</a:t>
            </a:r>
          </a:p>
          <a:p>
            <a:r>
              <a:rPr lang="en-US" sz="2800" dirty="0">
                <a:latin typeface="Times New Roman" panose="02020603050405020304" pitchFamily="18" charset="0"/>
                <a:cs typeface="Times New Roman" panose="02020603050405020304" pitchFamily="18" charset="0"/>
              </a:rPr>
              <a:t>Positioning</a:t>
            </a:r>
          </a:p>
          <a:p>
            <a:r>
              <a:rPr lang="en-US" sz="2800" dirty="0">
                <a:latin typeface="Times New Roman" panose="02020603050405020304" pitchFamily="18" charset="0"/>
                <a:cs typeface="Times New Roman" panose="02020603050405020304" pitchFamily="18" charset="0"/>
              </a:rPr>
              <a:t>Multiple-column Layout</a:t>
            </a:r>
          </a:p>
          <a:p>
            <a:endParaRPr lang="en-VN" dirty="0"/>
          </a:p>
        </p:txBody>
      </p:sp>
    </p:spTree>
    <p:extLst>
      <p:ext uri="{BB962C8B-B14F-4D97-AF65-F5344CB8AC3E}">
        <p14:creationId xmlns:p14="http://schemas.microsoft.com/office/powerpoint/2010/main" val="1947631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ABF9-8F64-4C02-7A59-360E864E4259}"/>
              </a:ext>
            </a:extLst>
          </p:cNvPr>
          <p:cNvSpPr>
            <a:spLocks noGrp="1"/>
          </p:cNvSpPr>
          <p:nvPr>
            <p:ph type="title"/>
          </p:nvPr>
        </p:nvSpPr>
        <p:spPr/>
        <p:txBody>
          <a:bodyPr/>
          <a:lstStyle/>
          <a:p>
            <a:r>
              <a:rPr lang="en-US" dirty="0" err="1">
                <a:solidFill>
                  <a:srgbClr val="FFC000"/>
                </a:solidFill>
                <a:latin typeface="Times New Roman" panose="02020603050405020304" pitchFamily="18" charset="0"/>
                <a:cs typeface="Times New Roman" panose="02020603050405020304" pitchFamily="18" charset="0"/>
              </a:rPr>
              <a:t>Giới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thiệu</a:t>
            </a:r>
            <a:endParaRPr lang="en-VN" dirty="0">
              <a:solidFill>
                <a:srgbClr val="FFC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F85CBB4-9A9F-12CC-88F3-8A8DC6F1F609}"/>
              </a:ext>
            </a:extLst>
          </p:cNvPr>
          <p:cNvSpPr>
            <a:spLocks noGrp="1"/>
          </p:cNvSpPr>
          <p:nvPr>
            <p:ph idx="1"/>
          </p:nvPr>
        </p:nvSpPr>
        <p:spPr/>
        <p:txBody>
          <a:bodyPr/>
          <a:lstStyle/>
          <a:p>
            <a:pPr algn="just">
              <a:buFont typeface="Wingdings" panose="05000000000000000000" pitchFamily="2" charset="2"/>
              <a:buChar char="Ø"/>
            </a:pPr>
            <a:r>
              <a:rPr lang="en-US" sz="2800" dirty="0" err="1">
                <a:solidFill>
                  <a:srgbClr val="00B050"/>
                </a:solidFill>
                <a:latin typeface="Times New Roman" panose="02020603050405020304" pitchFamily="18" charset="0"/>
                <a:cs typeface="Times New Roman" panose="02020603050405020304" pitchFamily="18" charset="0"/>
              </a:rPr>
              <a:t>Các</a:t>
            </a:r>
            <a:r>
              <a:rPr lang="en-US" sz="2800" dirty="0">
                <a:solidFill>
                  <a:srgbClr val="00B050"/>
                </a:solidFill>
                <a:latin typeface="Times New Roman" panose="02020603050405020304" pitchFamily="18" charset="0"/>
                <a:cs typeface="Times New Roman" panose="02020603050405020304" pitchFamily="18" charset="0"/>
              </a:rPr>
              <a:t> </a:t>
            </a:r>
            <a:r>
              <a:rPr lang="en-US" sz="2800" b="1" dirty="0" err="1">
                <a:solidFill>
                  <a:srgbClr val="00B050"/>
                </a:solidFill>
                <a:latin typeface="Times New Roman" panose="02020603050405020304" pitchFamily="18" charset="0"/>
                <a:cs typeface="Times New Roman" panose="02020603050405020304" pitchFamily="18" charset="0"/>
              </a:rPr>
              <a:t>kỹ</a:t>
            </a:r>
            <a:r>
              <a:rPr lang="en-US" sz="2800" b="1" dirty="0">
                <a:solidFill>
                  <a:srgbClr val="00B050"/>
                </a:solidFill>
                <a:latin typeface="Times New Roman" panose="02020603050405020304" pitchFamily="18" charset="0"/>
                <a:cs typeface="Times New Roman" panose="02020603050405020304" pitchFamily="18" charset="0"/>
              </a:rPr>
              <a:t> </a:t>
            </a:r>
            <a:r>
              <a:rPr lang="en-US" sz="2800" b="1" dirty="0" err="1">
                <a:solidFill>
                  <a:srgbClr val="00B050"/>
                </a:solidFill>
                <a:latin typeface="Times New Roman" panose="02020603050405020304" pitchFamily="18" charset="0"/>
                <a:cs typeface="Times New Roman" panose="02020603050405020304" pitchFamily="18" charset="0"/>
              </a:rPr>
              <a:t>thuật</a:t>
            </a:r>
            <a:r>
              <a:rPr lang="en-US" sz="2800" b="1" dirty="0">
                <a:solidFill>
                  <a:srgbClr val="00B050"/>
                </a:solidFill>
                <a:latin typeface="Times New Roman" panose="02020603050405020304" pitchFamily="18" charset="0"/>
                <a:cs typeface="Times New Roman" panose="02020603050405020304" pitchFamily="18" charset="0"/>
              </a:rPr>
              <a:t> </a:t>
            </a:r>
            <a:r>
              <a:rPr lang="en-US" sz="2800" b="1" dirty="0" err="1">
                <a:solidFill>
                  <a:srgbClr val="00B050"/>
                </a:solidFill>
                <a:latin typeface="Times New Roman" panose="02020603050405020304" pitchFamily="18" charset="0"/>
                <a:cs typeface="Times New Roman" panose="02020603050405020304" pitchFamily="18" charset="0"/>
              </a:rPr>
              <a:t>bố</a:t>
            </a:r>
            <a:r>
              <a:rPr lang="en-US" sz="2800" b="1" dirty="0">
                <a:solidFill>
                  <a:srgbClr val="00B050"/>
                </a:solidFill>
                <a:latin typeface="Times New Roman" panose="02020603050405020304" pitchFamily="18" charset="0"/>
                <a:cs typeface="Times New Roman" panose="02020603050405020304" pitchFamily="18" charset="0"/>
              </a:rPr>
              <a:t> </a:t>
            </a:r>
            <a:r>
              <a:rPr lang="en-US" sz="2800" b="1" dirty="0" err="1">
                <a:solidFill>
                  <a:srgbClr val="00B050"/>
                </a:solidFill>
                <a:latin typeface="Times New Roman" panose="02020603050405020304" pitchFamily="18" charset="0"/>
                <a:cs typeface="Times New Roman" panose="02020603050405020304" pitchFamily="18" charset="0"/>
              </a:rPr>
              <a:t>cục</a:t>
            </a:r>
            <a:r>
              <a:rPr lang="en-US" sz="2800" b="1" dirty="0">
                <a:solidFill>
                  <a:srgbClr val="00B050"/>
                </a:solidFill>
                <a:latin typeface="Times New Roman" panose="02020603050405020304" pitchFamily="18" charset="0"/>
                <a:cs typeface="Times New Roman" panose="02020603050405020304" pitchFamily="18" charset="0"/>
              </a:rPr>
              <a:t> </a:t>
            </a:r>
            <a:r>
              <a:rPr lang="en-US" sz="2800" b="1" dirty="0" err="1">
                <a:solidFill>
                  <a:srgbClr val="00B050"/>
                </a:solidFill>
                <a:latin typeface="Times New Roman" panose="02020603050405020304" pitchFamily="18" charset="0"/>
                <a:cs typeface="Times New Roman" panose="02020603050405020304" pitchFamily="18" charset="0"/>
              </a:rPr>
              <a:t>trang</a:t>
            </a:r>
            <a:r>
              <a:rPr lang="en-US" sz="2800" b="1" dirty="0">
                <a:solidFill>
                  <a:srgbClr val="00B050"/>
                </a:solidFill>
                <a:latin typeface="Times New Roman" panose="02020603050405020304" pitchFamily="18" charset="0"/>
                <a:cs typeface="Times New Roman" panose="02020603050405020304" pitchFamily="18" charset="0"/>
              </a:rPr>
              <a:t> CSS </a:t>
            </a:r>
            <a:r>
              <a:rPr lang="en-US" sz="2800" dirty="0" err="1">
                <a:solidFill>
                  <a:srgbClr val="00B050"/>
                </a:solidFill>
                <a:latin typeface="Times New Roman" panose="02020603050405020304" pitchFamily="18" charset="0"/>
                <a:cs typeface="Times New Roman" panose="02020603050405020304" pitchFamily="18" charset="0"/>
              </a:rPr>
              <a:t>cho</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phép</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lấy</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các</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phần</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tử</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có</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trong</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một</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trang</a:t>
            </a:r>
            <a:r>
              <a:rPr lang="en-US" sz="2800" dirty="0">
                <a:solidFill>
                  <a:srgbClr val="00B050"/>
                </a:solidFill>
                <a:latin typeface="Times New Roman" panose="02020603050405020304" pitchFamily="18" charset="0"/>
                <a:cs typeface="Times New Roman" panose="02020603050405020304" pitchFamily="18" charset="0"/>
              </a:rPr>
              <a:t> web </a:t>
            </a:r>
            <a:r>
              <a:rPr lang="en-US" sz="2800" dirty="0" err="1">
                <a:solidFill>
                  <a:srgbClr val="00B050"/>
                </a:solidFill>
                <a:latin typeface="Times New Roman" panose="02020603050405020304" pitchFamily="18" charset="0"/>
                <a:cs typeface="Times New Roman" panose="02020603050405020304" pitchFamily="18" charset="0"/>
              </a:rPr>
              <a:t>và</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kiểm</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soát</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vị</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trí</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của</a:t>
            </a:r>
            <a:r>
              <a:rPr lang="en-US" sz="2800" dirty="0">
                <a:solidFill>
                  <a:srgbClr val="00B050"/>
                </a:solidFill>
                <a:latin typeface="Times New Roman" panose="02020603050405020304" pitchFamily="18" charset="0"/>
                <a:cs typeface="Times New Roman" panose="02020603050405020304" pitchFamily="18" charset="0"/>
              </a:rPr>
              <a:t> </a:t>
            </a:r>
            <a:r>
              <a:rPr lang="en-US" sz="2800" dirty="0" err="1">
                <a:solidFill>
                  <a:srgbClr val="00B050"/>
                </a:solidFill>
                <a:latin typeface="Times New Roman" panose="02020603050405020304" pitchFamily="18" charset="0"/>
                <a:cs typeface="Times New Roman" panose="02020603050405020304" pitchFamily="18" charset="0"/>
              </a:rPr>
              <a:t>chúng</a:t>
            </a:r>
            <a:r>
              <a:rPr lang="en-US" sz="2800" dirty="0">
                <a:solidFill>
                  <a:srgbClr val="00B050"/>
                </a:solidFill>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vi-VN" sz="2800" dirty="0">
                <a:solidFill>
                  <a:srgbClr val="00B050"/>
                </a:solidFill>
                <a:latin typeface="Times New Roman" panose="02020603050405020304" pitchFamily="18" charset="0"/>
                <a:cs typeface="Times New Roman" panose="02020603050405020304" pitchFamily="18" charset="0"/>
              </a:rPr>
              <a:t>Mỗi kỹ thuật đều có công dụng, ưu điểm và nhược điểm.</a:t>
            </a:r>
            <a:endParaRPr lang="en-US" sz="2800" dirty="0">
              <a:solidFill>
                <a:srgbClr val="00B050"/>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vi-VN" sz="2800" dirty="0">
                <a:solidFill>
                  <a:srgbClr val="00B050"/>
                </a:solidFill>
                <a:latin typeface="Times New Roman" panose="02020603050405020304" pitchFamily="18" charset="0"/>
                <a:cs typeface="Times New Roman" panose="02020603050405020304" pitchFamily="18" charset="0"/>
              </a:rPr>
              <a:t>Không có kỹ thuật nào được thiết kế để sử dụng riêng lẻ. </a:t>
            </a:r>
            <a:endParaRPr lang="en-US" sz="2800" dirty="0">
              <a:solidFill>
                <a:srgbClr val="00B050"/>
              </a:solidFill>
              <a:latin typeface="Times New Roman" panose="02020603050405020304" pitchFamily="18" charset="0"/>
              <a:cs typeface="Times New Roman" panose="02020603050405020304" pitchFamily="18" charset="0"/>
            </a:endParaRPr>
          </a:p>
          <a:p>
            <a:endParaRPr lang="en-VN" dirty="0"/>
          </a:p>
        </p:txBody>
      </p:sp>
      <p:pic>
        <p:nvPicPr>
          <p:cNvPr id="5" name="Picture 4" descr="A diagram of a diagram&#10;&#10;Description automatically generated">
            <a:extLst>
              <a:ext uri="{FF2B5EF4-FFF2-40B4-BE49-F238E27FC236}">
                <a16:creationId xmlns:a16="http://schemas.microsoft.com/office/drawing/2014/main" id="{0EDD7137-B75D-3080-913E-AB0DE9BFA9A1}"/>
              </a:ext>
            </a:extLst>
          </p:cNvPr>
          <p:cNvPicPr>
            <a:picLocks noChangeAspect="1"/>
          </p:cNvPicPr>
          <p:nvPr/>
        </p:nvPicPr>
        <p:blipFill>
          <a:blip r:embed="rId2"/>
          <a:stretch>
            <a:fillRect/>
          </a:stretch>
        </p:blipFill>
        <p:spPr>
          <a:xfrm>
            <a:off x="2076450" y="4001294"/>
            <a:ext cx="7772400" cy="2447479"/>
          </a:xfrm>
          <a:prstGeom prst="rect">
            <a:avLst/>
          </a:prstGeom>
        </p:spPr>
      </p:pic>
    </p:spTree>
    <p:extLst>
      <p:ext uri="{BB962C8B-B14F-4D97-AF65-F5344CB8AC3E}">
        <p14:creationId xmlns:p14="http://schemas.microsoft.com/office/powerpoint/2010/main" val="37513278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3C764-D94A-F372-D5E8-3716C5DEC424}"/>
              </a:ext>
            </a:extLst>
          </p:cNvPr>
          <p:cNvSpPr>
            <a:spLocks noGrp="1"/>
          </p:cNvSpPr>
          <p:nvPr>
            <p:ph type="title"/>
          </p:nvPr>
        </p:nvSpPr>
        <p:spPr/>
        <p:txBody>
          <a:bodyPr/>
          <a:lstStyle/>
          <a:p>
            <a:r>
              <a:rPr lang="en-US" dirty="0" err="1">
                <a:solidFill>
                  <a:srgbClr val="FFC000"/>
                </a:solidFill>
                <a:latin typeface="Times New Roman" panose="02020603050405020304" pitchFamily="18" charset="0"/>
                <a:cs typeface="Times New Roman" panose="02020603050405020304" pitchFamily="18" charset="0"/>
              </a:rPr>
              <a:t>Giới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thiệu</a:t>
            </a:r>
            <a:endParaRPr lang="en-VN" dirty="0"/>
          </a:p>
        </p:txBody>
      </p:sp>
      <p:sp>
        <p:nvSpPr>
          <p:cNvPr id="3" name="Content Placeholder 2">
            <a:extLst>
              <a:ext uri="{FF2B5EF4-FFF2-40B4-BE49-F238E27FC236}">
                <a16:creationId xmlns:a16="http://schemas.microsoft.com/office/drawing/2014/main" id="{0A77037F-F307-9ABB-9297-3A74CB528B4E}"/>
              </a:ext>
            </a:extLst>
          </p:cNvPr>
          <p:cNvSpPr>
            <a:spLocks noGrp="1"/>
          </p:cNvSpPr>
          <p:nvPr>
            <p:ph idx="1"/>
          </p:nvPr>
        </p:nvSpPr>
        <p:spPr/>
        <p:txBody>
          <a:bodyPr/>
          <a:lstStyle/>
          <a:p>
            <a:r>
              <a:rPr lang="en-US" b="1" dirty="0">
                <a:solidFill>
                  <a:schemeClr val="accent1">
                    <a:lumMod val="75000"/>
                  </a:schemeClr>
                </a:solidFill>
              </a:rPr>
              <a:t>Normal flow</a:t>
            </a:r>
          </a:p>
          <a:p>
            <a:pPr>
              <a:buFont typeface="Wingdings" panose="05000000000000000000" pitchFamily="2" charset="2"/>
              <a:buChar char="Ø"/>
            </a:pPr>
            <a:r>
              <a:rPr lang="en-US" dirty="0" err="1"/>
              <a:t>Là</a:t>
            </a:r>
            <a:r>
              <a:rPr lang="en-US" dirty="0"/>
              <a:t> </a:t>
            </a:r>
            <a:r>
              <a:rPr lang="en-US" dirty="0" err="1"/>
              <a:t>cách</a:t>
            </a:r>
            <a:r>
              <a:rPr lang="en-US" dirty="0"/>
              <a:t> </a:t>
            </a:r>
            <a:r>
              <a:rPr lang="en-US" dirty="0" err="1"/>
              <a:t>trình</a:t>
            </a:r>
            <a:r>
              <a:rPr lang="en-US" dirty="0"/>
              <a:t> </a:t>
            </a:r>
            <a:r>
              <a:rPr lang="en-US" dirty="0" err="1"/>
              <a:t>duyệt</a:t>
            </a:r>
            <a:r>
              <a:rPr lang="en-US" dirty="0"/>
              <a:t> </a:t>
            </a:r>
            <a:r>
              <a:rPr lang="en-US" dirty="0" err="1"/>
              <a:t>hiển</a:t>
            </a:r>
            <a:r>
              <a:rPr lang="en-US" dirty="0"/>
              <a:t> </a:t>
            </a:r>
            <a:r>
              <a:rPr lang="en-US" dirty="0" err="1"/>
              <a:t>thị</a:t>
            </a:r>
            <a:r>
              <a:rPr lang="en-US" dirty="0"/>
              <a:t> </a:t>
            </a:r>
            <a:r>
              <a:rPr lang="en-US" dirty="0" err="1"/>
              <a:t>các</a:t>
            </a:r>
            <a:r>
              <a:rPr lang="en-US" dirty="0"/>
              <a:t> </a:t>
            </a:r>
            <a:r>
              <a:rPr lang="en-US" dirty="0" err="1"/>
              <a:t>trang</a:t>
            </a:r>
            <a:r>
              <a:rPr lang="en-US" dirty="0"/>
              <a:t> HTML </a:t>
            </a:r>
            <a:r>
              <a:rPr lang="en-US" dirty="0" err="1"/>
              <a:t>theo</a:t>
            </a:r>
            <a:r>
              <a:rPr lang="en-US" dirty="0"/>
              <a:t> </a:t>
            </a:r>
            <a:r>
              <a:rPr lang="en-US" dirty="0" err="1"/>
              <a:t>mặc</a:t>
            </a:r>
            <a:r>
              <a:rPr lang="en-US" dirty="0"/>
              <a:t> </a:t>
            </a:r>
            <a:r>
              <a:rPr lang="en-US" dirty="0" err="1"/>
              <a:t>định</a:t>
            </a:r>
            <a:r>
              <a:rPr lang="en-US" dirty="0"/>
              <a:t>.</a:t>
            </a:r>
          </a:p>
          <a:p>
            <a:endParaRPr lang="en-VN" dirty="0"/>
          </a:p>
        </p:txBody>
      </p:sp>
      <p:pic>
        <p:nvPicPr>
          <p:cNvPr id="5" name="Picture 4" descr="A close-up of a computer screen&#10;&#10;Description automatically generated">
            <a:extLst>
              <a:ext uri="{FF2B5EF4-FFF2-40B4-BE49-F238E27FC236}">
                <a16:creationId xmlns:a16="http://schemas.microsoft.com/office/drawing/2014/main" id="{93D25AF4-C000-1B9F-7FF3-F3B72198E404}"/>
              </a:ext>
            </a:extLst>
          </p:cNvPr>
          <p:cNvPicPr>
            <a:picLocks noChangeAspect="1"/>
          </p:cNvPicPr>
          <p:nvPr/>
        </p:nvPicPr>
        <p:blipFill>
          <a:blip r:embed="rId2"/>
          <a:stretch>
            <a:fillRect/>
          </a:stretch>
        </p:blipFill>
        <p:spPr>
          <a:xfrm>
            <a:off x="2334461" y="3150268"/>
            <a:ext cx="7772400" cy="2796552"/>
          </a:xfrm>
          <a:prstGeom prst="rect">
            <a:avLst/>
          </a:prstGeom>
        </p:spPr>
      </p:pic>
    </p:spTree>
    <p:extLst>
      <p:ext uri="{BB962C8B-B14F-4D97-AF65-F5344CB8AC3E}">
        <p14:creationId xmlns:p14="http://schemas.microsoft.com/office/powerpoint/2010/main" val="26140427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9AA9B-F01D-4FF7-C8AD-88909BFDC10C}"/>
              </a:ext>
            </a:extLst>
          </p:cNvPr>
          <p:cNvSpPr>
            <a:spLocks noGrp="1"/>
          </p:cNvSpPr>
          <p:nvPr>
            <p:ph type="title"/>
          </p:nvPr>
        </p:nvSpPr>
        <p:spPr/>
        <p:txBody>
          <a:bodyPr/>
          <a:lstStyle/>
          <a:p>
            <a:r>
              <a:rPr lang="en-US" dirty="0" err="1">
                <a:solidFill>
                  <a:srgbClr val="FFC000"/>
                </a:solidFill>
                <a:latin typeface="Times New Roman" panose="02020603050405020304" pitchFamily="18" charset="0"/>
                <a:cs typeface="Times New Roman" panose="02020603050405020304" pitchFamily="18" charset="0"/>
              </a:rPr>
              <a:t>Giới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thiệu</a:t>
            </a:r>
            <a:endParaRPr lang="en-VN" dirty="0"/>
          </a:p>
        </p:txBody>
      </p:sp>
      <p:sp>
        <p:nvSpPr>
          <p:cNvPr id="3" name="Content Placeholder 2">
            <a:extLst>
              <a:ext uri="{FF2B5EF4-FFF2-40B4-BE49-F238E27FC236}">
                <a16:creationId xmlns:a16="http://schemas.microsoft.com/office/drawing/2014/main" id="{8327DB6D-5C85-0358-6635-35D7B1C61C57}"/>
              </a:ext>
            </a:extLst>
          </p:cNvPr>
          <p:cNvSpPr>
            <a:spLocks noGrp="1"/>
          </p:cNvSpPr>
          <p:nvPr>
            <p:ph idx="1"/>
          </p:nvPr>
        </p:nvSpPr>
        <p:spPr/>
        <p:txBody>
          <a:bodyPr/>
          <a:lstStyle/>
          <a:p>
            <a:pPr algn="just"/>
            <a:r>
              <a:rPr lang="en-US" sz="2800" b="1" dirty="0" err="1">
                <a:solidFill>
                  <a:schemeClr val="accent1">
                    <a:lumMod val="75000"/>
                  </a:schemeClr>
                </a:solidFill>
                <a:latin typeface="Times New Roman" panose="02020603050405020304" pitchFamily="18" charset="0"/>
                <a:cs typeface="Times New Roman" panose="02020603050405020304" pitchFamily="18" charset="0"/>
              </a:rPr>
              <a:t>Thuộc</a:t>
            </a:r>
            <a:r>
              <a:rPr lang="en-US" sz="2800" b="1" dirty="0">
                <a:solidFill>
                  <a:schemeClr val="accent1">
                    <a:lumMod val="75000"/>
                  </a:schemeClr>
                </a:solidFill>
                <a:latin typeface="Times New Roman" panose="02020603050405020304" pitchFamily="18" charset="0"/>
                <a:cs typeface="Times New Roman" panose="02020603050405020304" pitchFamily="18" charset="0"/>
              </a:rPr>
              <a:t> </a:t>
            </a:r>
            <a:r>
              <a:rPr lang="en-US" sz="2800" b="1" dirty="0" err="1">
                <a:solidFill>
                  <a:schemeClr val="accent1">
                    <a:lumMod val="75000"/>
                  </a:schemeClr>
                </a:solidFill>
                <a:latin typeface="Times New Roman" panose="02020603050405020304" pitchFamily="18" charset="0"/>
                <a:cs typeface="Times New Roman" panose="02020603050405020304" pitchFamily="18" charset="0"/>
              </a:rPr>
              <a:t>tính</a:t>
            </a:r>
            <a:r>
              <a:rPr lang="en-US" sz="2800" b="1" dirty="0">
                <a:solidFill>
                  <a:schemeClr val="accent1">
                    <a:lumMod val="75000"/>
                  </a:schemeClr>
                </a:solidFill>
                <a:latin typeface="Times New Roman" panose="02020603050405020304" pitchFamily="18" charset="0"/>
                <a:cs typeface="Times New Roman" panose="02020603050405020304" pitchFamily="18" charset="0"/>
              </a:rPr>
              <a:t> display</a:t>
            </a:r>
          </a:p>
          <a:p>
            <a:pPr algn="just">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Các phương pháp chính để đạt được bố cục trang trong CSS đều liên quan đến việc </a:t>
            </a:r>
            <a:r>
              <a:rPr lang="vi-VN" sz="2800" b="1" dirty="0">
                <a:latin typeface="Times New Roman" panose="02020603050405020304" pitchFamily="18" charset="0"/>
                <a:cs typeface="Times New Roman" panose="02020603050405020304" pitchFamily="18" charset="0"/>
              </a:rPr>
              <a:t>chỉ định các giá trị cho thuộc tính display</a:t>
            </a:r>
            <a:r>
              <a:rPr lang="vi-V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Thuộc tính này cho phép thay đổi cách hiển thị mặc định.</a:t>
            </a:r>
            <a:endParaRPr lang="en-US" sz="2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800" u="sng" dirty="0" err="1">
                <a:latin typeface="Times New Roman" panose="02020603050405020304" pitchFamily="18" charset="0"/>
                <a:cs typeface="Times New Roman" panose="02020603050405020304" pitchFamily="18" charset="0"/>
              </a:rPr>
              <a:t>Ví</a:t>
            </a:r>
            <a:r>
              <a:rPr lang="en-US" sz="2800" u="sng" dirty="0">
                <a:latin typeface="Times New Roman" panose="02020603050405020304" pitchFamily="18" charset="0"/>
                <a:cs typeface="Times New Roman" panose="02020603050405020304" pitchFamily="18" charset="0"/>
              </a:rPr>
              <a:t> </a:t>
            </a:r>
            <a:r>
              <a:rPr lang="en-US" sz="2800" u="sng" dirty="0" err="1">
                <a:latin typeface="Times New Roman" panose="02020603050405020304" pitchFamily="18" charset="0"/>
                <a:cs typeface="Times New Roman" panose="02020603050405020304" pitchFamily="18" charset="0"/>
              </a:rPr>
              <a:t>dụ</a:t>
            </a:r>
            <a:r>
              <a:rPr lang="en-US" sz="2800" dirty="0">
                <a:latin typeface="Times New Roman" panose="02020603050405020304" pitchFamily="18" charset="0"/>
                <a:cs typeface="Times New Roman" panose="02020603050405020304" pitchFamily="18" charset="0"/>
              </a:rPr>
              <a:t>:</a:t>
            </a:r>
          </a:p>
          <a:p>
            <a:endParaRPr lang="en-VN" dirty="0"/>
          </a:p>
        </p:txBody>
      </p:sp>
      <p:pic>
        <p:nvPicPr>
          <p:cNvPr id="4" name="Picture 3">
            <a:extLst>
              <a:ext uri="{FF2B5EF4-FFF2-40B4-BE49-F238E27FC236}">
                <a16:creationId xmlns:a16="http://schemas.microsoft.com/office/drawing/2014/main" id="{99FCD237-3F7B-628A-C728-9AA5C9C5454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11441" y="4816475"/>
            <a:ext cx="9169118" cy="1495425"/>
          </a:xfrm>
          <a:prstGeom prst="rect">
            <a:avLst/>
          </a:prstGeom>
          <a:noFill/>
          <a:ln>
            <a:noFill/>
          </a:ln>
        </p:spPr>
      </p:pic>
    </p:spTree>
    <p:extLst>
      <p:ext uri="{BB962C8B-B14F-4D97-AF65-F5344CB8AC3E}">
        <p14:creationId xmlns:p14="http://schemas.microsoft.com/office/powerpoint/2010/main" val="13491211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DD4CC-ED99-1400-BAEA-D93F71EE0F40}"/>
              </a:ext>
            </a:extLst>
          </p:cNvPr>
          <p:cNvSpPr>
            <a:spLocks noGrp="1"/>
          </p:cNvSpPr>
          <p:nvPr>
            <p:ph type="title"/>
          </p:nvPr>
        </p:nvSpPr>
        <p:spPr/>
        <p:txBody>
          <a:bodyPr/>
          <a:lstStyle/>
          <a:p>
            <a:r>
              <a:rPr lang="en-US" dirty="0" err="1">
                <a:solidFill>
                  <a:srgbClr val="FFC000"/>
                </a:solidFill>
                <a:latin typeface="Times New Roman" panose="02020603050405020304" pitchFamily="18" charset="0"/>
                <a:cs typeface="Times New Roman" panose="02020603050405020304" pitchFamily="18" charset="0"/>
              </a:rPr>
              <a:t>Giới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thiệu</a:t>
            </a:r>
            <a:endParaRPr lang="en-VN" dirty="0"/>
          </a:p>
        </p:txBody>
      </p:sp>
      <p:sp>
        <p:nvSpPr>
          <p:cNvPr id="3" name="Content Placeholder 2">
            <a:extLst>
              <a:ext uri="{FF2B5EF4-FFF2-40B4-BE49-F238E27FC236}">
                <a16:creationId xmlns:a16="http://schemas.microsoft.com/office/drawing/2014/main" id="{675BCED0-88FB-533B-51FE-5E25A7849E9D}"/>
              </a:ext>
            </a:extLst>
          </p:cNvPr>
          <p:cNvSpPr>
            <a:spLocks noGrp="1"/>
          </p:cNvSpPr>
          <p:nvPr>
            <p:ph idx="1"/>
          </p:nvPr>
        </p:nvSpPr>
        <p:spPr/>
        <p:txBody>
          <a:bodyPr/>
          <a:lstStyle/>
          <a:p>
            <a:pPr algn="just"/>
            <a:r>
              <a:rPr lang="en-US" sz="2800" b="1" dirty="0" err="1">
                <a:solidFill>
                  <a:schemeClr val="accent1">
                    <a:lumMod val="75000"/>
                  </a:schemeClr>
                </a:solidFill>
                <a:latin typeface="Times New Roman" panose="02020603050405020304" pitchFamily="18" charset="0"/>
                <a:cs typeface="Times New Roman" panose="02020603050405020304" pitchFamily="18" charset="0"/>
              </a:rPr>
              <a:t>Thuộc</a:t>
            </a:r>
            <a:r>
              <a:rPr lang="en-US" sz="2800" b="1" dirty="0">
                <a:solidFill>
                  <a:schemeClr val="accent1">
                    <a:lumMod val="75000"/>
                  </a:schemeClr>
                </a:solidFill>
                <a:latin typeface="Times New Roman" panose="02020603050405020304" pitchFamily="18" charset="0"/>
                <a:cs typeface="Times New Roman" panose="02020603050405020304" pitchFamily="18" charset="0"/>
              </a:rPr>
              <a:t> </a:t>
            </a:r>
            <a:r>
              <a:rPr lang="en-US" sz="2800" b="1" dirty="0" err="1">
                <a:solidFill>
                  <a:schemeClr val="accent1">
                    <a:lumMod val="75000"/>
                  </a:schemeClr>
                </a:solidFill>
                <a:latin typeface="Times New Roman" panose="02020603050405020304" pitchFamily="18" charset="0"/>
                <a:cs typeface="Times New Roman" panose="02020603050405020304" pitchFamily="18" charset="0"/>
              </a:rPr>
              <a:t>tính</a:t>
            </a:r>
            <a:r>
              <a:rPr lang="en-US" sz="2800" b="1" dirty="0">
                <a:solidFill>
                  <a:schemeClr val="accent1">
                    <a:lumMod val="75000"/>
                  </a:schemeClr>
                </a:solidFill>
                <a:latin typeface="Times New Roman" panose="02020603050405020304" pitchFamily="18" charset="0"/>
                <a:cs typeface="Times New Roman" panose="02020603050405020304" pitchFamily="18" charset="0"/>
              </a:rPr>
              <a:t> display</a:t>
            </a:r>
          </a:p>
          <a:p>
            <a:pPr algn="just">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Các phương pháp chính để đạt được bố cục trang trong CSS đều liên quan đến việc </a:t>
            </a:r>
            <a:r>
              <a:rPr lang="vi-VN" sz="2800" b="1" dirty="0">
                <a:latin typeface="Times New Roman" panose="02020603050405020304" pitchFamily="18" charset="0"/>
                <a:cs typeface="Times New Roman" panose="02020603050405020304" pitchFamily="18" charset="0"/>
              </a:rPr>
              <a:t>chỉ định các giá trị cho thuộc tính display</a:t>
            </a:r>
            <a:r>
              <a:rPr lang="vi-V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Thuộc tính này cho phép thay đổi cách hiển thị mặc định.</a:t>
            </a:r>
            <a:endParaRPr lang="en-US" sz="2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800" u="sng" dirty="0" err="1">
                <a:latin typeface="Times New Roman" panose="02020603050405020304" pitchFamily="18" charset="0"/>
                <a:cs typeface="Times New Roman" panose="02020603050405020304" pitchFamily="18" charset="0"/>
              </a:rPr>
              <a:t>Ví</a:t>
            </a:r>
            <a:r>
              <a:rPr lang="en-US" sz="2800" u="sng" dirty="0">
                <a:latin typeface="Times New Roman" panose="02020603050405020304" pitchFamily="18" charset="0"/>
                <a:cs typeface="Times New Roman" panose="02020603050405020304" pitchFamily="18" charset="0"/>
              </a:rPr>
              <a:t> </a:t>
            </a:r>
            <a:r>
              <a:rPr lang="en-US" sz="2800" u="sng" dirty="0" err="1">
                <a:latin typeface="Times New Roman" panose="02020603050405020304" pitchFamily="18" charset="0"/>
                <a:cs typeface="Times New Roman" panose="02020603050405020304" pitchFamily="18" charset="0"/>
              </a:rPr>
              <a:t>dụ</a:t>
            </a:r>
            <a:r>
              <a:rPr lang="en-US" sz="2800" dirty="0">
                <a:latin typeface="Times New Roman" panose="02020603050405020304" pitchFamily="18" charset="0"/>
                <a:cs typeface="Times New Roman" panose="02020603050405020304" pitchFamily="18" charset="0"/>
              </a:rPr>
              <a:t>:</a:t>
            </a:r>
          </a:p>
          <a:p>
            <a:endParaRPr lang="en-VN" dirty="0"/>
          </a:p>
        </p:txBody>
      </p:sp>
      <p:pic>
        <p:nvPicPr>
          <p:cNvPr id="4" name="Picture 3">
            <a:extLst>
              <a:ext uri="{FF2B5EF4-FFF2-40B4-BE49-F238E27FC236}">
                <a16:creationId xmlns:a16="http://schemas.microsoft.com/office/drawing/2014/main" id="{344ED9F4-8866-638B-4CA5-64AA8134EEB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44566" y="4396973"/>
            <a:ext cx="7977800" cy="2315845"/>
          </a:xfrm>
          <a:prstGeom prst="rect">
            <a:avLst/>
          </a:prstGeom>
          <a:noFill/>
          <a:ln>
            <a:noFill/>
          </a:ln>
        </p:spPr>
      </p:pic>
    </p:spTree>
    <p:extLst>
      <p:ext uri="{BB962C8B-B14F-4D97-AF65-F5344CB8AC3E}">
        <p14:creationId xmlns:p14="http://schemas.microsoft.com/office/powerpoint/2010/main" val="3130714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A7F69-6036-C516-6C08-DB04B90F6AC3}"/>
              </a:ext>
            </a:extLst>
          </p:cNvPr>
          <p:cNvSpPr>
            <a:spLocks noGrp="1"/>
          </p:cNvSpPr>
          <p:nvPr>
            <p:ph type="title"/>
          </p:nvPr>
        </p:nvSpPr>
        <p:spPr>
          <a:xfrm>
            <a:off x="501316" y="95166"/>
            <a:ext cx="10515600" cy="1325563"/>
          </a:xfrm>
        </p:spPr>
        <p:txBody>
          <a:bodyPr/>
          <a:lstStyle/>
          <a:p>
            <a:r>
              <a:rPr lang="en-US" dirty="0" err="1">
                <a:solidFill>
                  <a:srgbClr val="FFC000"/>
                </a:solidFill>
                <a:latin typeface="Times New Roman" panose="02020603050405020304" pitchFamily="18" charset="0"/>
                <a:cs typeface="Times New Roman" panose="02020603050405020304" pitchFamily="18" charset="0"/>
              </a:rPr>
              <a:t>Giới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thiệu</a:t>
            </a:r>
            <a:endParaRPr lang="en-VN" dirty="0"/>
          </a:p>
        </p:txBody>
      </p:sp>
      <p:sp>
        <p:nvSpPr>
          <p:cNvPr id="3" name="Content Placeholder 2">
            <a:extLst>
              <a:ext uri="{FF2B5EF4-FFF2-40B4-BE49-F238E27FC236}">
                <a16:creationId xmlns:a16="http://schemas.microsoft.com/office/drawing/2014/main" id="{F4AE738C-4B69-173E-29D4-A7A79A424A7A}"/>
              </a:ext>
            </a:extLst>
          </p:cNvPr>
          <p:cNvSpPr>
            <a:spLocks noGrp="1"/>
          </p:cNvSpPr>
          <p:nvPr>
            <p:ph idx="1"/>
          </p:nvPr>
        </p:nvSpPr>
        <p:spPr>
          <a:xfrm>
            <a:off x="405064" y="1368425"/>
            <a:ext cx="3882546" cy="5124450"/>
          </a:xfrm>
        </p:spPr>
        <p:txBody>
          <a:bodyPr>
            <a:normAutofit/>
          </a:bodyPr>
          <a:lstStyle/>
          <a:p>
            <a:pPr marL="0" indent="0" algn="just">
              <a:buNone/>
            </a:pPr>
            <a:r>
              <a:rPr lang="en-US" sz="2800" b="1" dirty="0" err="1">
                <a:solidFill>
                  <a:schemeClr val="accent1">
                    <a:lumMod val="75000"/>
                  </a:schemeClr>
                </a:solidFill>
                <a:latin typeface="Times New Roman" panose="02020603050405020304" pitchFamily="18" charset="0"/>
                <a:cs typeface="Times New Roman" panose="02020603050405020304" pitchFamily="18" charset="0"/>
              </a:rPr>
              <a:t>Thuộc</a:t>
            </a:r>
            <a:r>
              <a:rPr lang="en-US" sz="2800" b="1" dirty="0">
                <a:solidFill>
                  <a:schemeClr val="accent1">
                    <a:lumMod val="75000"/>
                  </a:schemeClr>
                </a:solidFill>
                <a:latin typeface="Times New Roman" panose="02020603050405020304" pitchFamily="18" charset="0"/>
                <a:cs typeface="Times New Roman" panose="02020603050405020304" pitchFamily="18" charset="0"/>
              </a:rPr>
              <a:t> </a:t>
            </a:r>
            <a:r>
              <a:rPr lang="en-US" sz="2800" b="1" dirty="0" err="1">
                <a:solidFill>
                  <a:schemeClr val="accent1">
                    <a:lumMod val="75000"/>
                  </a:schemeClr>
                </a:solidFill>
                <a:latin typeface="Times New Roman" panose="02020603050405020304" pitchFamily="18" charset="0"/>
                <a:cs typeface="Times New Roman" panose="02020603050405020304" pitchFamily="18" charset="0"/>
              </a:rPr>
              <a:t>tính</a:t>
            </a:r>
            <a:r>
              <a:rPr lang="en-US" sz="2800" b="1" dirty="0">
                <a:solidFill>
                  <a:schemeClr val="accent1">
                    <a:lumMod val="75000"/>
                  </a:schemeClr>
                </a:solidFill>
                <a:latin typeface="Times New Roman" panose="02020603050405020304" pitchFamily="18" charset="0"/>
                <a:cs typeface="Times New Roman" panose="02020603050405020304" pitchFamily="18" charset="0"/>
              </a:rPr>
              <a:t> display</a:t>
            </a:r>
          </a:p>
          <a:p>
            <a:pPr algn="just">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Các phương pháp chính để đạt được bố cục trang trong CSS đều liên quan đến việc </a:t>
            </a:r>
            <a:r>
              <a:rPr lang="vi-VN" sz="2800" b="1" dirty="0">
                <a:latin typeface="Times New Roman" panose="02020603050405020304" pitchFamily="18" charset="0"/>
                <a:cs typeface="Times New Roman" panose="02020603050405020304" pitchFamily="18" charset="0"/>
              </a:rPr>
              <a:t>chỉ định các giá trị cho thuộc tính display</a:t>
            </a:r>
            <a:r>
              <a:rPr lang="vi-V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vi-VN" sz="2800" dirty="0">
                <a:latin typeface="Times New Roman" panose="02020603050405020304" pitchFamily="18" charset="0"/>
                <a:cs typeface="Times New Roman" panose="02020603050405020304" pitchFamily="18" charset="0"/>
              </a:rPr>
              <a:t>Thuộc tính này cho phép thay đổi cách hiển thị mặc định.</a:t>
            </a:r>
            <a:endParaRPr lang="en-US" sz="2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800" u="sng" dirty="0" err="1">
                <a:latin typeface="Times New Roman" panose="02020603050405020304" pitchFamily="18" charset="0"/>
                <a:cs typeface="Times New Roman" panose="02020603050405020304" pitchFamily="18" charset="0"/>
              </a:rPr>
              <a:t>Ví</a:t>
            </a:r>
            <a:r>
              <a:rPr lang="en-US" sz="2800" u="sng" dirty="0">
                <a:latin typeface="Times New Roman" panose="02020603050405020304" pitchFamily="18" charset="0"/>
                <a:cs typeface="Times New Roman" panose="02020603050405020304" pitchFamily="18" charset="0"/>
              </a:rPr>
              <a:t> </a:t>
            </a:r>
            <a:r>
              <a:rPr lang="en-US" sz="2800" u="sng" dirty="0" err="1">
                <a:latin typeface="Times New Roman" panose="02020603050405020304" pitchFamily="18" charset="0"/>
                <a:cs typeface="Times New Roman" panose="02020603050405020304" pitchFamily="18" charset="0"/>
              </a:rPr>
              <a:t>dụ</a:t>
            </a:r>
            <a:r>
              <a:rPr lang="en-US" sz="2800" dirty="0">
                <a:latin typeface="Times New Roman" panose="02020603050405020304" pitchFamily="18" charset="0"/>
                <a:cs typeface="Times New Roman" panose="02020603050405020304" pitchFamily="18" charset="0"/>
              </a:rPr>
              <a:t>:</a:t>
            </a:r>
          </a:p>
          <a:p>
            <a:endParaRPr lang="en-VN" dirty="0"/>
          </a:p>
        </p:txBody>
      </p:sp>
      <p:pic>
        <p:nvPicPr>
          <p:cNvPr id="4" name="Picture 3">
            <a:extLst>
              <a:ext uri="{FF2B5EF4-FFF2-40B4-BE49-F238E27FC236}">
                <a16:creationId xmlns:a16="http://schemas.microsoft.com/office/drawing/2014/main" id="{83D2E672-E396-5379-5842-7AC8A90A96C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287610" y="1573460"/>
            <a:ext cx="7904390" cy="3916115"/>
          </a:xfrm>
          <a:prstGeom prst="rect">
            <a:avLst/>
          </a:prstGeom>
          <a:noFill/>
          <a:ln>
            <a:noFill/>
          </a:ln>
        </p:spPr>
      </p:pic>
    </p:spTree>
    <p:extLst>
      <p:ext uri="{BB962C8B-B14F-4D97-AF65-F5344CB8AC3E}">
        <p14:creationId xmlns:p14="http://schemas.microsoft.com/office/powerpoint/2010/main" val="30643935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7AF0-B20A-6CC4-D9AD-9A09311341F7}"/>
              </a:ext>
            </a:extLst>
          </p:cNvPr>
          <p:cNvSpPr>
            <a:spLocks noGrp="1"/>
          </p:cNvSpPr>
          <p:nvPr>
            <p:ph type="title"/>
          </p:nvPr>
        </p:nvSpPr>
        <p:spPr/>
        <p:txBody>
          <a:bodyPr/>
          <a:lstStyle/>
          <a:p>
            <a:r>
              <a:rPr lang="en-US" dirty="0" err="1">
                <a:solidFill>
                  <a:srgbClr val="FFC000"/>
                </a:solidFill>
                <a:latin typeface="Times New Roman" panose="02020603050405020304" pitchFamily="18" charset="0"/>
                <a:cs typeface="Times New Roman" panose="02020603050405020304" pitchFamily="18" charset="0"/>
              </a:rPr>
              <a:t>Giới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thiệu</a:t>
            </a:r>
            <a:endParaRPr lang="en-VN" dirty="0"/>
          </a:p>
        </p:txBody>
      </p:sp>
      <p:sp>
        <p:nvSpPr>
          <p:cNvPr id="3" name="Content Placeholder 2">
            <a:extLst>
              <a:ext uri="{FF2B5EF4-FFF2-40B4-BE49-F238E27FC236}">
                <a16:creationId xmlns:a16="http://schemas.microsoft.com/office/drawing/2014/main" id="{B5EBD7BF-BCCF-BFCD-18BC-0D6936C42701}"/>
              </a:ext>
            </a:extLst>
          </p:cNvPr>
          <p:cNvSpPr>
            <a:spLocks noGrp="1"/>
          </p:cNvSpPr>
          <p:nvPr>
            <p:ph idx="1"/>
          </p:nvPr>
        </p:nvSpPr>
        <p:spPr/>
        <p:txBody>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Flexbox</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a:t>
            </a:r>
            <a:r>
              <a:rPr lang="vi-VN" dirty="0">
                <a:latin typeface="Times New Roman" panose="02020603050405020304" pitchFamily="18" charset="0"/>
                <a:cs typeface="Times New Roman" panose="02020603050405020304" pitchFamily="18" charset="0"/>
              </a:rPr>
              <a:t>à tên viết tắt của </a:t>
            </a:r>
            <a:r>
              <a:rPr lang="vi-VN" b="1" dirty="0">
                <a:solidFill>
                  <a:schemeClr val="accent1">
                    <a:lumMod val="75000"/>
                  </a:schemeClr>
                </a:solidFill>
                <a:latin typeface="Times New Roman" panose="02020603050405020304" pitchFamily="18" charset="0"/>
                <a:cs typeface="Times New Roman" panose="02020603050405020304" pitchFamily="18" charset="0"/>
              </a:rPr>
              <a:t>Flexible Box Layout</a:t>
            </a:r>
            <a:r>
              <a:rPr lang="vi-VN" dirty="0">
                <a:latin typeface="Times New Roman" panose="02020603050405020304" pitchFamily="18" charset="0"/>
                <a:cs typeface="Times New Roman" panose="02020603050405020304" pitchFamily="18" charset="0"/>
              </a:rPr>
              <a:t>, được thiết kế để giúp</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sắp xếp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theo một chiều - dưới dạng một hàng hoặc dưới dạng cột.</a:t>
            </a:r>
            <a:endParaRPr lang="en-US" dirty="0">
              <a:latin typeface="Times New Roman" panose="02020603050405020304" pitchFamily="18" charset="0"/>
              <a:cs typeface="Times New Roman" panose="02020603050405020304" pitchFamily="18" charset="0"/>
            </a:endParaRPr>
          </a:p>
          <a:p>
            <a:endParaRPr lang="en-VN" dirty="0"/>
          </a:p>
        </p:txBody>
      </p:sp>
      <p:pic>
        <p:nvPicPr>
          <p:cNvPr id="5" name="Picture 4" descr="A screen shot of a computer code&#10;&#10;Description automatically generated">
            <a:extLst>
              <a:ext uri="{FF2B5EF4-FFF2-40B4-BE49-F238E27FC236}">
                <a16:creationId xmlns:a16="http://schemas.microsoft.com/office/drawing/2014/main" id="{72F36665-6411-E0BF-BEB4-7F84AF7BEDDB}"/>
              </a:ext>
            </a:extLst>
          </p:cNvPr>
          <p:cNvPicPr>
            <a:picLocks noChangeAspect="1"/>
          </p:cNvPicPr>
          <p:nvPr/>
        </p:nvPicPr>
        <p:blipFill>
          <a:blip r:embed="rId2"/>
          <a:stretch>
            <a:fillRect/>
          </a:stretch>
        </p:blipFill>
        <p:spPr>
          <a:xfrm>
            <a:off x="2833437" y="3710582"/>
            <a:ext cx="7772400" cy="2782293"/>
          </a:xfrm>
          <a:prstGeom prst="rect">
            <a:avLst/>
          </a:prstGeom>
        </p:spPr>
      </p:pic>
    </p:spTree>
    <p:extLst>
      <p:ext uri="{BB962C8B-B14F-4D97-AF65-F5344CB8AC3E}">
        <p14:creationId xmlns:p14="http://schemas.microsoft.com/office/powerpoint/2010/main" val="18875450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C1E5B-7F93-D8B1-3E82-D30D7B0F5DB1}"/>
              </a:ext>
            </a:extLst>
          </p:cNvPr>
          <p:cNvSpPr>
            <a:spLocks noGrp="1"/>
          </p:cNvSpPr>
          <p:nvPr>
            <p:ph type="title"/>
          </p:nvPr>
        </p:nvSpPr>
        <p:spPr/>
        <p:txBody>
          <a:bodyPr/>
          <a:lstStyle/>
          <a:p>
            <a:r>
              <a:rPr lang="en-US" dirty="0" err="1">
                <a:solidFill>
                  <a:srgbClr val="FFC000"/>
                </a:solidFill>
                <a:latin typeface="Times New Roman" panose="02020603050405020304" pitchFamily="18" charset="0"/>
                <a:cs typeface="Times New Roman" panose="02020603050405020304" pitchFamily="18" charset="0"/>
              </a:rPr>
              <a:t>Giới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thiệu</a:t>
            </a:r>
            <a:endParaRPr lang="en-VN" dirty="0"/>
          </a:p>
        </p:txBody>
      </p:sp>
      <p:sp>
        <p:nvSpPr>
          <p:cNvPr id="3" name="Content Placeholder 2">
            <a:extLst>
              <a:ext uri="{FF2B5EF4-FFF2-40B4-BE49-F238E27FC236}">
                <a16:creationId xmlns:a16="http://schemas.microsoft.com/office/drawing/2014/main" id="{12E41C47-D0C7-EECA-19CF-F8ED41414807}"/>
              </a:ext>
            </a:extLst>
          </p:cNvPr>
          <p:cNvSpPr>
            <a:spLocks noGrp="1"/>
          </p:cNvSpPr>
          <p:nvPr>
            <p:ph idx="1"/>
          </p:nvPr>
        </p:nvSpPr>
        <p:spPr/>
        <p:txBody>
          <a:bodyPr/>
          <a:lstStyle/>
          <a:p>
            <a:pPr marL="0" indent="0">
              <a:buNone/>
            </a:pPr>
            <a:r>
              <a:rPr lang="en-US" b="1" dirty="0">
                <a:solidFill>
                  <a:schemeClr val="accent1">
                    <a:lumMod val="75000"/>
                  </a:schemeClr>
                </a:solidFill>
                <a:latin typeface="Times New Roman" panose="02020603050405020304" pitchFamily="18" charset="0"/>
                <a:cs typeface="Times New Roman" panose="02020603050405020304" pitchFamily="18" charset="0"/>
              </a:rPr>
              <a:t>Flexbox</a:t>
            </a:r>
          </a:p>
          <a:p>
            <a:pPr>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Thuộc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phép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nhỏ</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sẵn</a:t>
            </a:r>
            <a:r>
              <a:rPr lang="en-US" dirty="0">
                <a:latin typeface="Times New Roman" panose="02020603050405020304" pitchFamily="18" charset="0"/>
                <a:cs typeface="Times New Roman" panose="02020603050405020304" pitchFamily="18" charset="0"/>
              </a:rPr>
              <a:t>.</a:t>
            </a:r>
          </a:p>
          <a:p>
            <a:endParaRPr lang="en-VN" dirty="0"/>
          </a:p>
        </p:txBody>
      </p:sp>
      <p:pic>
        <p:nvPicPr>
          <p:cNvPr id="5" name="Picture 4" descr="A screenshot of a computer code&#10;&#10;Description automatically generated">
            <a:extLst>
              <a:ext uri="{FF2B5EF4-FFF2-40B4-BE49-F238E27FC236}">
                <a16:creationId xmlns:a16="http://schemas.microsoft.com/office/drawing/2014/main" id="{64DE7CE7-A9BB-FCAC-C9DB-65ADEA444A4F}"/>
              </a:ext>
            </a:extLst>
          </p:cNvPr>
          <p:cNvPicPr>
            <a:picLocks noChangeAspect="1"/>
          </p:cNvPicPr>
          <p:nvPr/>
        </p:nvPicPr>
        <p:blipFill>
          <a:blip r:embed="rId2"/>
          <a:stretch>
            <a:fillRect/>
          </a:stretch>
        </p:blipFill>
        <p:spPr>
          <a:xfrm>
            <a:off x="2324768" y="3256785"/>
            <a:ext cx="7772400" cy="3055115"/>
          </a:xfrm>
          <a:prstGeom prst="rect">
            <a:avLst/>
          </a:prstGeom>
        </p:spPr>
      </p:pic>
    </p:spTree>
    <p:extLst>
      <p:ext uri="{BB962C8B-B14F-4D97-AF65-F5344CB8AC3E}">
        <p14:creationId xmlns:p14="http://schemas.microsoft.com/office/powerpoint/2010/main" val="36687825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A1F78-E0AC-50AD-C47E-297F192C1720}"/>
              </a:ext>
            </a:extLst>
          </p:cNvPr>
          <p:cNvSpPr>
            <a:spLocks noGrp="1"/>
          </p:cNvSpPr>
          <p:nvPr>
            <p:ph type="title"/>
          </p:nvPr>
        </p:nvSpPr>
        <p:spPr/>
        <p:txBody>
          <a:bodyPr/>
          <a:lstStyle/>
          <a:p>
            <a:r>
              <a:rPr lang="en-US" dirty="0" err="1">
                <a:solidFill>
                  <a:srgbClr val="FFC000"/>
                </a:solidFill>
                <a:latin typeface="Times New Roman" panose="02020603050405020304" pitchFamily="18" charset="0"/>
                <a:cs typeface="Times New Roman" panose="02020603050405020304" pitchFamily="18" charset="0"/>
              </a:rPr>
              <a:t>Giới</a:t>
            </a:r>
            <a:r>
              <a:rPr lang="en-US" dirty="0">
                <a:solidFill>
                  <a:srgbClr val="FFC000"/>
                </a:solidFill>
                <a:latin typeface="Times New Roman" panose="02020603050405020304" pitchFamily="18" charset="0"/>
                <a:cs typeface="Times New Roman" panose="02020603050405020304" pitchFamily="18" charset="0"/>
              </a:rPr>
              <a:t> </a:t>
            </a:r>
            <a:r>
              <a:rPr lang="en-US" dirty="0" err="1">
                <a:solidFill>
                  <a:srgbClr val="FFC000"/>
                </a:solidFill>
                <a:latin typeface="Times New Roman" panose="02020603050405020304" pitchFamily="18" charset="0"/>
                <a:cs typeface="Times New Roman" panose="02020603050405020304" pitchFamily="18" charset="0"/>
              </a:rPr>
              <a:t>thiệu</a:t>
            </a:r>
            <a:endParaRPr lang="en-VN" dirty="0"/>
          </a:p>
        </p:txBody>
      </p:sp>
      <p:sp>
        <p:nvSpPr>
          <p:cNvPr id="3" name="Content Placeholder 2">
            <a:extLst>
              <a:ext uri="{FF2B5EF4-FFF2-40B4-BE49-F238E27FC236}">
                <a16:creationId xmlns:a16="http://schemas.microsoft.com/office/drawing/2014/main" id="{660AA7AE-593E-EACA-DA50-61315BE7C67F}"/>
              </a:ext>
            </a:extLst>
          </p:cNvPr>
          <p:cNvSpPr>
            <a:spLocks noGrp="1"/>
          </p:cNvSpPr>
          <p:nvPr>
            <p:ph idx="1"/>
          </p:nvPr>
        </p:nvSpPr>
        <p:spPr/>
        <p:txBody>
          <a:bodyPr/>
          <a:lstStyle/>
          <a:p>
            <a:pPr algn="just"/>
            <a:r>
              <a:rPr lang="en-US" b="1" dirty="0">
                <a:solidFill>
                  <a:schemeClr val="accent1">
                    <a:lumMod val="75000"/>
                  </a:schemeClr>
                </a:solidFill>
                <a:latin typeface="Times New Roman" panose="02020603050405020304" pitchFamily="18" charset="0"/>
                <a:cs typeface="Times New Roman" panose="02020603050405020304" pitchFamily="18" charset="0"/>
              </a:rPr>
              <a:t>Grid Layout</a:t>
            </a:r>
          </a:p>
          <a:p>
            <a:pPr algn="just">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Đ</a:t>
            </a:r>
            <a:r>
              <a:rPr lang="vi-VN" dirty="0">
                <a:latin typeface="Times New Roman" panose="02020603050405020304" pitchFamily="18" charset="0"/>
                <a:cs typeface="Times New Roman" panose="02020603050405020304" pitchFamily="18" charset="0"/>
              </a:rPr>
              <a:t>ược thiết kế 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cục</a:t>
            </a:r>
            <a:r>
              <a:rPr lang="vi-VN" dirty="0">
                <a:latin typeface="Times New Roman" panose="02020603050405020304" pitchFamily="18" charset="0"/>
                <a:cs typeface="Times New Roman" panose="02020603050405020304" pitchFamily="18" charset="0"/>
              </a:rPr>
              <a:t> hai chiều - xếp mọi thứ theo hàng và cột.</a:t>
            </a:r>
            <a:endParaRPr lang="en-US" dirty="0">
              <a:latin typeface="Times New Roman" panose="02020603050405020304" pitchFamily="18" charset="0"/>
              <a:cs typeface="Times New Roman" panose="02020603050405020304" pitchFamily="18" charset="0"/>
            </a:endParaRPr>
          </a:p>
          <a:p>
            <a:endParaRPr lang="en-VN" dirty="0"/>
          </a:p>
        </p:txBody>
      </p:sp>
      <p:pic>
        <p:nvPicPr>
          <p:cNvPr id="5" name="Picture 4" descr="A white background with blue arrows and green squares&#10;&#10;Description automatically generated with medium confidence">
            <a:extLst>
              <a:ext uri="{FF2B5EF4-FFF2-40B4-BE49-F238E27FC236}">
                <a16:creationId xmlns:a16="http://schemas.microsoft.com/office/drawing/2014/main" id="{E60277CE-9FB3-0E48-9A16-DB93F42D67C1}"/>
              </a:ext>
            </a:extLst>
          </p:cNvPr>
          <p:cNvPicPr>
            <a:picLocks noChangeAspect="1"/>
          </p:cNvPicPr>
          <p:nvPr/>
        </p:nvPicPr>
        <p:blipFill>
          <a:blip r:embed="rId2"/>
          <a:stretch>
            <a:fillRect/>
          </a:stretch>
        </p:blipFill>
        <p:spPr>
          <a:xfrm>
            <a:off x="2209800" y="3429000"/>
            <a:ext cx="7772400" cy="2551840"/>
          </a:xfrm>
          <a:prstGeom prst="rect">
            <a:avLst/>
          </a:prstGeom>
        </p:spPr>
      </p:pic>
    </p:spTree>
    <p:extLst>
      <p:ext uri="{BB962C8B-B14F-4D97-AF65-F5344CB8AC3E}">
        <p14:creationId xmlns:p14="http://schemas.microsoft.com/office/powerpoint/2010/main" val="2358216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1507</TotalTime>
  <Words>4420</Words>
  <Application>Microsoft Macintosh PowerPoint</Application>
  <PresentationFormat>Widescreen</PresentationFormat>
  <Paragraphs>510</Paragraphs>
  <Slides>148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148</vt:i4>
      </vt:variant>
    </vt:vector>
  </HeadingPairs>
  <TitlesOfParts>
    <vt:vector size="154" baseType="lpstr">
      <vt:lpstr>Arial</vt:lpstr>
      <vt:lpstr>Calibri</vt:lpstr>
      <vt:lpstr>Calibri Light</vt:lpstr>
      <vt:lpstr>Times New Roman</vt:lpstr>
      <vt:lpstr>Wingdings</vt:lpstr>
      <vt:lpstr>Office Theme</vt:lpstr>
      <vt:lpstr>PowerPoint Presentation</vt:lpstr>
      <vt:lpstr> </vt:lpstr>
      <vt:lpstr>Nội dung</vt:lpstr>
      <vt:lpstr>Giới thiệu:</vt:lpstr>
      <vt:lpstr>Giới thiệu:</vt:lpstr>
      <vt:lpstr>Ví dụ:</vt:lpstr>
      <vt:lpstr>Giới thiệu:</vt:lpstr>
      <vt:lpstr>Giới thiệu</vt:lpstr>
      <vt:lpstr>CSS cơ bản</vt:lpstr>
      <vt:lpstr>Tổng quan CSS</vt:lpstr>
      <vt:lpstr>Tổng quan CSS</vt:lpstr>
      <vt:lpstr>Tổng quan CSS </vt:lpstr>
      <vt:lpstr>Cấu trúc CSS</vt:lpstr>
      <vt:lpstr>Cấu trúc CSS</vt:lpstr>
      <vt:lpstr>Cấu trúc CSS</vt:lpstr>
      <vt:lpstr>Cấu trúc CSS</vt:lpstr>
      <vt:lpstr>Cấu trúc CSS</vt:lpstr>
      <vt:lpstr>Cấu trúc CSS</vt:lpstr>
      <vt:lpstr>Cấu trúc CSS</vt:lpstr>
      <vt:lpstr>Cấu trúc CSS</vt:lpstr>
      <vt:lpstr>Cấu trúc CSS</vt:lpstr>
      <vt:lpstr>Cấu trúc CSS</vt:lpstr>
      <vt:lpstr>Cấu trúc CSS</vt:lpstr>
      <vt:lpstr>Cấu trúc CSS</vt:lpstr>
      <vt:lpstr>Cấu trúc CSS</vt:lpstr>
      <vt:lpstr>Cấu trúc CSS</vt:lpstr>
      <vt:lpstr>Cấu trúc CSS</vt:lpstr>
      <vt:lpstr>Cấu trúc CSS</vt:lpstr>
      <vt:lpstr>Cấu trúc CSS</vt:lpstr>
      <vt:lpstr>Cấu trúc CSS</vt:lpstr>
      <vt:lpstr>Cấu trúc CSS</vt:lpstr>
      <vt:lpstr>Cấu trúc CSS</vt:lpstr>
      <vt:lpstr>CSS hoạt động</vt:lpstr>
      <vt:lpstr>CSS hoạt động</vt:lpstr>
      <vt:lpstr>Xây dựng blocks</vt:lpstr>
      <vt:lpstr>Xây dựng blocks</vt:lpstr>
      <vt:lpstr>Xây dựng blocks</vt:lpstr>
      <vt:lpstr>Xây dựng blocks</vt:lpstr>
      <vt:lpstr>Xây dựng blocks</vt:lpstr>
      <vt:lpstr>Xây dựng blocks</vt:lpstr>
      <vt:lpstr>CSS nâng cao (1)</vt:lpstr>
      <vt:lpstr>Tổng quan về tạo kiểu văn bản</vt:lpstr>
      <vt:lpstr>Văn bản cơ bản và kiểu phông chữ</vt:lpstr>
      <vt:lpstr>Văn bản cơ bản và kiểu phông chữ</vt:lpstr>
      <vt:lpstr>Văn bản cơ bản và kiểu phông chữ</vt:lpstr>
      <vt:lpstr>Văn bản cơ bản và kiểu phông chữ</vt:lpstr>
      <vt:lpstr>Văn bản cơ bản và kiểu phông chữ</vt:lpstr>
      <vt:lpstr>Văn bản cơ bản và kiểu phông chữ</vt:lpstr>
      <vt:lpstr>Văn bản cơ bản và kiểu phông chữ</vt:lpstr>
      <vt:lpstr>Văn bản cơ bản và kiểu phông chữ</vt:lpstr>
      <vt:lpstr>Văn bản cơ bản và kiểu phông chữ</vt:lpstr>
      <vt:lpstr>Văn bản cơ bản và kiểu phông chữ</vt:lpstr>
      <vt:lpstr>Văn bản cơ bản và kiểu phông chữ</vt:lpstr>
      <vt:lpstr>Văn bản cơ bản và kiểu phông chữ</vt:lpstr>
      <vt:lpstr>Văn bản cơ bản và kiểu phông chữ</vt:lpstr>
      <vt:lpstr>Văn bản cơ bản và kiểu phông chữ</vt:lpstr>
      <vt:lpstr>Văn bản cơ bản và kiểu phông chữ</vt:lpstr>
      <vt:lpstr>Văn bản cơ bản và kiểu phông chữ</vt:lpstr>
      <vt:lpstr>Văn bản cơ bản và kiểu phông chữ</vt:lpstr>
      <vt:lpstr>Văn bản cơ bản và kiểu phông chữ</vt:lpstr>
      <vt:lpstr>Văn bản cơ bản và kiểu phông chữ</vt:lpstr>
      <vt:lpstr>Văn bản cơ bản và kiểu phông chữ</vt:lpstr>
      <vt:lpstr>Văn bản cơ bản và kiểu phông chữ</vt:lpstr>
      <vt:lpstr>Tạo kiểu danh sách</vt:lpstr>
      <vt:lpstr>Tạo kiểu danh sách</vt:lpstr>
      <vt:lpstr>Tạo kiểu danh sách</vt:lpstr>
      <vt:lpstr>Tạo kiểu danh sách</vt:lpstr>
      <vt:lpstr>Tạo kiểu danh sách</vt:lpstr>
      <vt:lpstr>Tạo kiểu danh sách</vt:lpstr>
      <vt:lpstr>Tạo kiểu danh sách</vt:lpstr>
      <vt:lpstr>Tạo kiểu danh sách</vt:lpstr>
      <vt:lpstr>Tạo kiểu danh sách</vt:lpstr>
      <vt:lpstr>Tạo kiểu danh sách</vt:lpstr>
      <vt:lpstr>Tạo kiểu danh sách</vt:lpstr>
      <vt:lpstr>Tạo kiểu danh sách</vt:lpstr>
      <vt:lpstr>Tạo kiểu danh sách</vt:lpstr>
      <vt:lpstr>Tạo kiểu danh sách</vt:lpstr>
      <vt:lpstr>Tạo kiểu danh sách</vt:lpstr>
      <vt:lpstr>Tạo kiểu danh sách</vt:lpstr>
      <vt:lpstr>Tạo kiểu danh sách</vt:lpstr>
      <vt:lpstr>Tạo kiểu danh sách</vt:lpstr>
      <vt:lpstr>Tạo kiểu liên kết</vt:lpstr>
      <vt:lpstr>Tạo kiểu liên kết</vt:lpstr>
      <vt:lpstr>Tạo kiểu liên kết</vt:lpstr>
      <vt:lpstr>Tạo kiểu liên kết</vt:lpstr>
      <vt:lpstr>Tạo kiểu liên kết</vt:lpstr>
      <vt:lpstr>Tạo kiểu liên kết</vt:lpstr>
      <vt:lpstr>Phông chữ Web</vt:lpstr>
      <vt:lpstr>Phông chữ Web</vt:lpstr>
      <vt:lpstr>Phông chữ Web</vt:lpstr>
      <vt:lpstr>CSS nâng cao (2)</vt:lpstr>
      <vt:lpstr>Giới thiệu</vt:lpstr>
      <vt:lpstr>Giới thiệu</vt:lpstr>
      <vt:lpstr>Giới thiệu</vt:lpstr>
      <vt:lpstr>Giới thiệu</vt:lpstr>
      <vt:lpstr>Giới thiệu</vt:lpstr>
      <vt:lpstr>Giới thiệu</vt:lpstr>
      <vt:lpstr>Giới thiệu</vt:lpstr>
      <vt:lpstr>Giới thiệu</vt:lpstr>
      <vt:lpstr>Giới thiệu</vt:lpstr>
      <vt:lpstr>Giới thiệu</vt:lpstr>
      <vt:lpstr>Giới thiệu</vt:lpstr>
      <vt:lpstr>Giới thiệu</vt:lpstr>
      <vt:lpstr>Giới thiệu</vt:lpstr>
      <vt:lpstr>Giới thiệu</vt:lpstr>
      <vt:lpstr>Giới thiệu</vt:lpstr>
      <vt:lpstr>Giới thiệu</vt:lpstr>
      <vt:lpstr>Giới thiệu</vt:lpstr>
      <vt:lpstr>Giới thiệu</vt:lpstr>
      <vt:lpstr>Giới thiệu</vt:lpstr>
      <vt:lpstr>Giới thiệu</vt:lpstr>
      <vt:lpstr> Normal Flow</vt:lpstr>
      <vt:lpstr>Normal Flow</vt:lpstr>
      <vt:lpstr>Flexbox</vt:lpstr>
      <vt:lpstr>Flexbox</vt:lpstr>
      <vt:lpstr>Flexbox</vt:lpstr>
      <vt:lpstr>Flexbox</vt:lpstr>
      <vt:lpstr>Flexbox</vt:lpstr>
      <vt:lpstr>Flexbox</vt:lpstr>
      <vt:lpstr>Flexbox</vt:lpstr>
      <vt:lpstr>Flexbox</vt:lpstr>
      <vt:lpstr>Flexbox</vt:lpstr>
      <vt:lpstr>Flexbox</vt:lpstr>
      <vt:lpstr>Grids</vt:lpstr>
      <vt:lpstr>Grids</vt:lpstr>
      <vt:lpstr>Grids</vt:lpstr>
      <vt:lpstr>Grids</vt:lpstr>
      <vt:lpstr>Grids</vt:lpstr>
      <vt:lpstr>Grids</vt:lpstr>
      <vt:lpstr>Grids</vt:lpstr>
      <vt:lpstr>Grids</vt:lpstr>
      <vt:lpstr>Grids</vt:lpstr>
      <vt:lpstr>Floats</vt:lpstr>
      <vt:lpstr>Floats</vt:lpstr>
      <vt:lpstr>Floats</vt:lpstr>
      <vt:lpstr>Floats</vt:lpstr>
      <vt:lpstr>Floats</vt:lpstr>
      <vt:lpstr>Floats</vt:lpstr>
      <vt:lpstr>Floats</vt:lpstr>
      <vt:lpstr>Floats</vt:lpstr>
      <vt:lpstr>Positioning</vt:lpstr>
      <vt:lpstr>Positioning</vt:lpstr>
      <vt:lpstr>Positioning</vt:lpstr>
      <vt:lpstr>Positioning</vt:lpstr>
      <vt:lpstr>Multiple-column Layout</vt:lpstr>
      <vt:lpstr>Multiple-column Layout</vt:lpstr>
      <vt:lpstr>Tổng kết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Thị Hoài</dc:creator>
  <cp:lastModifiedBy>Nguyễn Thị Hoài</cp:lastModifiedBy>
  <cp:revision>12</cp:revision>
  <dcterms:created xsi:type="dcterms:W3CDTF">2024-01-27T00:55:46Z</dcterms:created>
  <dcterms:modified xsi:type="dcterms:W3CDTF">2024-03-02T03:59:41Z</dcterms:modified>
</cp:coreProperties>
</file>